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5" r:id="rId2"/>
    <p:sldId id="394" r:id="rId3"/>
    <p:sldId id="357" r:id="rId4"/>
    <p:sldId id="386" r:id="rId5"/>
    <p:sldId id="384" r:id="rId6"/>
    <p:sldId id="383" r:id="rId7"/>
    <p:sldId id="359" r:id="rId8"/>
    <p:sldId id="360" r:id="rId9"/>
    <p:sldId id="361" r:id="rId10"/>
    <p:sldId id="362" r:id="rId11"/>
    <p:sldId id="363" r:id="rId12"/>
    <p:sldId id="364" r:id="rId13"/>
    <p:sldId id="376" r:id="rId14"/>
    <p:sldId id="374" r:id="rId15"/>
    <p:sldId id="375" r:id="rId16"/>
    <p:sldId id="377" r:id="rId17"/>
    <p:sldId id="380" r:id="rId18"/>
    <p:sldId id="356" r:id="rId19"/>
    <p:sldId id="370" r:id="rId20"/>
    <p:sldId id="381" r:id="rId21"/>
    <p:sldId id="378" r:id="rId22"/>
    <p:sldId id="355" r:id="rId23"/>
    <p:sldId id="369" r:id="rId24"/>
    <p:sldId id="366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0" autoAdjust="0"/>
    <p:restoredTop sz="94660"/>
  </p:normalViewPr>
  <p:slideViewPr>
    <p:cSldViewPr>
      <p:cViewPr varScale="1">
        <p:scale>
          <a:sx n="98" d="100"/>
          <a:sy n="98" d="100"/>
        </p:scale>
        <p:origin x="16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9EDF4-5832-479C-8B99-774A9666A369}" type="datetimeFigureOut">
              <a:rPr lang="sv-SE" smtClean="0"/>
              <a:t>2017-07-21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C9F80-345C-421C-9880-B344F332C9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866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6109F1-546E-4EE0-AEA2-754A8CD70328}" type="slidenum">
              <a:rPr lang="sv-SE" altLang="sv-SE" smtClean="0">
                <a:solidFill>
                  <a:srgbClr val="003AA2"/>
                </a:solidFill>
                <a:latin typeface="News Gothic MT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sv-SE" altLang="sv-SE" smtClean="0">
              <a:solidFill>
                <a:srgbClr val="003AA2"/>
              </a:solidFill>
              <a:latin typeface="News Gothic MT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 smtClean="0"/>
              <a:t>Rubrik ”News Gothic MT” / Brödtext ”News Gothic”</a:t>
            </a:r>
          </a:p>
        </p:txBody>
      </p:sp>
    </p:spTree>
    <p:extLst>
      <p:ext uri="{BB962C8B-B14F-4D97-AF65-F5344CB8AC3E}">
        <p14:creationId xmlns:p14="http://schemas.microsoft.com/office/powerpoint/2010/main" val="1173281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6109F1-546E-4EE0-AEA2-754A8CD70328}" type="slidenum">
              <a:rPr lang="sv-SE" altLang="sv-SE" smtClean="0">
                <a:solidFill>
                  <a:srgbClr val="003AA2"/>
                </a:solidFill>
                <a:latin typeface="News Gothic MT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sv-SE" altLang="sv-SE" smtClean="0">
              <a:solidFill>
                <a:srgbClr val="003AA2"/>
              </a:solidFill>
              <a:latin typeface="News Gothic MT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 smtClean="0"/>
              <a:t>Rubrik ”News Gothic MT” / Brödtext ”News Gothic”</a:t>
            </a:r>
          </a:p>
        </p:txBody>
      </p:sp>
    </p:spTree>
    <p:extLst>
      <p:ext uri="{BB962C8B-B14F-4D97-AF65-F5344CB8AC3E}">
        <p14:creationId xmlns:p14="http://schemas.microsoft.com/office/powerpoint/2010/main" val="1911436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9F80-345C-421C-9880-B344F332C98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15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sv-SE" dirty="0" smtClean="0"/>
              <a:t>Klicka här för att ändra form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1C55-3B0E-46D7-AA72-8620C686F7C8}" type="datetimeFigureOut">
              <a:rPr lang="sv-SE" smtClean="0"/>
              <a:pPr/>
              <a:t>2017-07-21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E5AD-DF02-4386-9ED6-5E2D8FD8FFD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1C55-3B0E-46D7-AA72-8620C686F7C8}" type="datetimeFigureOut">
              <a:rPr lang="sv-SE" smtClean="0"/>
              <a:pPr/>
              <a:t>2017-07-21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E5AD-DF02-4386-9ED6-5E2D8FD8FFD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1C55-3B0E-46D7-AA72-8620C686F7C8}" type="datetimeFigureOut">
              <a:rPr lang="sv-SE" smtClean="0"/>
              <a:pPr/>
              <a:t>2017-07-21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E5AD-DF02-4386-9ED6-5E2D8FD8FFD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27384"/>
            <a:ext cx="9144000" cy="11521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 descr="SHH4C.wm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203848" y="5921896"/>
            <a:ext cx="2520000" cy="798577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41C55-3B0E-46D7-AA72-8620C686F7C8}" type="datetimeFigureOut">
              <a:rPr lang="sv-SE" smtClean="0"/>
              <a:pPr/>
              <a:t>2017-07-21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CE5AD-DF02-4386-9ED6-5E2D8FD8FFD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0778" y="-83567"/>
            <a:ext cx="9144000" cy="5616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 descr="vattenstämpel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3958" y="0"/>
            <a:ext cx="2867916" cy="288000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827584" y="548680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endParaRPr lang="sv-SE" altLang="sv-SE" sz="3600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sv-SE" altLang="sv-SE" sz="3600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sv-SE" altLang="sv-SE" sz="3600" dirty="0" smtClean="0">
              <a:solidFill>
                <a:schemeClr val="bg1"/>
              </a:solidFill>
            </a:endParaRPr>
          </a:p>
          <a:p>
            <a:pPr marL="342900" indent="-342900" algn="ctr"/>
            <a:r>
              <a:rPr lang="sv-SE" altLang="sv-SE" sz="3600" dirty="0" smtClean="0">
                <a:solidFill>
                  <a:schemeClr val="bg1"/>
                </a:solidFill>
              </a:rPr>
              <a:t>Utvecklingen av </a:t>
            </a:r>
            <a:r>
              <a:rPr lang="sv-SE" altLang="sv-SE" sz="3600" dirty="0" err="1" smtClean="0">
                <a:solidFill>
                  <a:schemeClr val="bg1"/>
                </a:solidFill>
              </a:rPr>
              <a:t>Cubitus</a:t>
            </a:r>
            <a:r>
              <a:rPr lang="sv-SE" altLang="sv-SE" sz="3600" dirty="0" smtClean="0">
                <a:solidFill>
                  <a:schemeClr val="bg1"/>
                </a:solidFill>
              </a:rPr>
              <a:t> baby och implementeringen i vården </a:t>
            </a:r>
          </a:p>
          <a:p>
            <a:pPr algn="ctr"/>
            <a:endParaRPr lang="sv-SE" altLang="sv-SE" sz="2400" dirty="0" smtClean="0">
              <a:solidFill>
                <a:schemeClr val="bg1"/>
              </a:solidFill>
            </a:endParaRPr>
          </a:p>
          <a:p>
            <a:pPr algn="ctr"/>
            <a:r>
              <a:rPr lang="sv-SE" altLang="sv-SE" sz="2400" dirty="0" smtClean="0">
                <a:solidFill>
                  <a:schemeClr val="bg1"/>
                </a:solidFill>
              </a:rPr>
              <a:t>Ingela Rådestad </a:t>
            </a:r>
          </a:p>
          <a:p>
            <a:pPr algn="ctr"/>
            <a:r>
              <a:rPr lang="sv-SE" altLang="sv-SE" sz="2400" dirty="0" smtClean="0">
                <a:solidFill>
                  <a:schemeClr val="bg1"/>
                </a:solidFill>
              </a:rPr>
              <a:t>Barnmorska, Professor </a:t>
            </a:r>
            <a:endParaRPr lang="sv-SE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" name="Bildobjekt 9" descr="vattenstämpel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0748" y="3068960"/>
            <a:ext cx="2867916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sv-SE" sz="2800" dirty="0" err="1" smtClean="0">
                <a:ea typeface="ＭＳ Ｐゴシック" pitchFamily="34" charset="-128"/>
                <a:cs typeface="Arial" charset="0"/>
              </a:rPr>
              <a:t>Olika</a:t>
            </a:r>
            <a:r>
              <a:rPr lang="en-US" altLang="sv-SE" sz="28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sv-SE" sz="2800" dirty="0" err="1" smtClean="0">
                <a:ea typeface="ＭＳ Ｐゴシック" pitchFamily="34" charset="-128"/>
                <a:cs typeface="Arial" charset="0"/>
              </a:rPr>
              <a:t>lösningar</a:t>
            </a:r>
            <a:r>
              <a:rPr lang="en-US" altLang="sv-SE" sz="28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sv-SE" sz="2800" dirty="0" err="1" smtClean="0">
                <a:ea typeface="ＭＳ Ｐゴシック" pitchFamily="34" charset="-128"/>
                <a:cs typeface="Arial" charset="0"/>
              </a:rPr>
              <a:t>övervägs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268760"/>
            <a:ext cx="7560840" cy="4857403"/>
          </a:xfrm>
        </p:spPr>
        <p:txBody>
          <a:bodyPr>
            <a:normAutofit/>
          </a:bodyPr>
          <a:lstStyle/>
          <a:p>
            <a:endParaRPr lang="sv-SE" altLang="sv-SE" sz="2400" dirty="0" smtClean="0"/>
          </a:p>
          <a:p>
            <a:endParaRPr lang="sv-SE" altLang="sv-SE" sz="2400" dirty="0"/>
          </a:p>
          <a:p>
            <a:pPr>
              <a:buFontTx/>
              <a:buNone/>
            </a:pPr>
            <a:r>
              <a:rPr lang="sv-SE" altLang="sv-SE" sz="3000" dirty="0" smtClean="0">
                <a:solidFill>
                  <a:srgbClr val="003AA2"/>
                </a:solidFill>
              </a:rPr>
              <a:t> </a:t>
            </a:r>
          </a:p>
          <a:p>
            <a:pPr>
              <a:buFontTx/>
              <a:buNone/>
            </a:pPr>
            <a:endParaRPr lang="sv-SE" altLang="sv-SE" sz="2400" b="1" dirty="0" smtClean="0">
              <a:solidFill>
                <a:srgbClr val="003AA2"/>
              </a:solidFill>
            </a:endParaRPr>
          </a:p>
          <a:p>
            <a:pPr marL="0" indent="0">
              <a:buNone/>
            </a:pPr>
            <a:r>
              <a:rPr lang="sv-SE" sz="2200" dirty="0"/>
              <a:t> 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251520" y="1484784"/>
            <a:ext cx="63367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sv-SE" sz="2000" dirty="0">
              <a:solidFill>
                <a:srgbClr val="003AA2"/>
              </a:solidFill>
            </a:endParaRPr>
          </a:p>
          <a:p>
            <a:endParaRPr lang="en-US" altLang="sv-SE" sz="2000" dirty="0" smtClean="0">
              <a:solidFill>
                <a:srgbClr val="003AA2"/>
              </a:solidFill>
            </a:endParaRPr>
          </a:p>
          <a:p>
            <a:endParaRPr lang="en-US" altLang="sv-SE" sz="2000" dirty="0" smtClean="0">
              <a:solidFill>
                <a:srgbClr val="003AA2"/>
              </a:solidFill>
            </a:endParaRPr>
          </a:p>
          <a:p>
            <a:endParaRPr lang="en-US" altLang="sv-SE" sz="2000" dirty="0">
              <a:solidFill>
                <a:srgbClr val="003AA2"/>
              </a:solidFill>
            </a:endParaRPr>
          </a:p>
          <a:p>
            <a:endParaRPr lang="sv-SE" altLang="sv-SE" sz="2000" dirty="0">
              <a:solidFill>
                <a:srgbClr val="1C40A4"/>
              </a:solidFill>
            </a:endParaRPr>
          </a:p>
          <a:p>
            <a:pPr>
              <a:buFontTx/>
              <a:buNone/>
            </a:pPr>
            <a:r>
              <a:rPr lang="sv-SE" sz="1600" dirty="0" smtClean="0">
                <a:solidFill>
                  <a:srgbClr val="1C40A4"/>
                </a:solidFill>
              </a:rPr>
              <a:t>				</a:t>
            </a:r>
            <a:endParaRPr lang="sv-SE" sz="2400" dirty="0">
              <a:solidFill>
                <a:srgbClr val="0070C0"/>
              </a:solidFill>
            </a:endParaRPr>
          </a:p>
        </p:txBody>
      </p:sp>
      <p:pic>
        <p:nvPicPr>
          <p:cNvPr id="7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967501"/>
            <a:ext cx="4392488" cy="376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323528" y="2828836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sv-SE" sz="2400" dirty="0" err="1" smtClean="0">
                <a:solidFill>
                  <a:srgbClr val="003AA2"/>
                </a:solidFill>
              </a:rPr>
              <a:t>Kostnad</a:t>
            </a:r>
            <a:r>
              <a:rPr lang="en-US" altLang="sv-SE" sz="2400" dirty="0">
                <a:solidFill>
                  <a:srgbClr val="003AA2"/>
                </a:solidFill>
              </a:rPr>
              <a:t/>
            </a:r>
            <a:br>
              <a:rPr lang="en-US" altLang="sv-SE" sz="2400" dirty="0">
                <a:solidFill>
                  <a:srgbClr val="003AA2"/>
                </a:solidFill>
              </a:rPr>
            </a:br>
            <a:r>
              <a:rPr lang="en-US" altLang="sv-SE" sz="2400" dirty="0" err="1" smtClean="0">
                <a:solidFill>
                  <a:srgbClr val="003AA2"/>
                </a:solidFill>
              </a:rPr>
              <a:t>Kylförmåga</a:t>
            </a:r>
            <a:endParaRPr lang="en-US" altLang="sv-SE" sz="2400" dirty="0" smtClean="0">
              <a:solidFill>
                <a:srgbClr val="003AA2"/>
              </a:solidFill>
            </a:endParaRPr>
          </a:p>
          <a:p>
            <a:r>
              <a:rPr lang="en-US" altLang="sv-SE" sz="2400" dirty="0" err="1" smtClean="0">
                <a:solidFill>
                  <a:srgbClr val="003AA2"/>
                </a:solidFill>
              </a:rPr>
              <a:t>Utformningen</a:t>
            </a:r>
            <a:r>
              <a:rPr lang="en-US" altLang="sv-SE" sz="2400" dirty="0">
                <a:solidFill>
                  <a:srgbClr val="003AA2"/>
                </a:solidFill>
              </a:rPr>
              <a:t/>
            </a:r>
            <a:br>
              <a:rPr lang="en-US" altLang="sv-SE" sz="2400" dirty="0">
                <a:solidFill>
                  <a:srgbClr val="003AA2"/>
                </a:solidFill>
              </a:rPr>
            </a:br>
            <a:r>
              <a:rPr lang="en-US" altLang="sv-SE" sz="2400" dirty="0" err="1" smtClean="0">
                <a:solidFill>
                  <a:srgbClr val="003AA2"/>
                </a:solidFill>
              </a:rPr>
              <a:t>Logistik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och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förvaring</a:t>
            </a:r>
            <a:endParaRPr lang="sv-SE" altLang="sv-SE" sz="2400" dirty="0">
              <a:solidFill>
                <a:srgbClr val="003AA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sv-SE" sz="2800" dirty="0" smtClean="0"/>
              <a:t>Test limning </a:t>
            </a:r>
            <a:r>
              <a:rPr lang="en-US" altLang="sv-SE" sz="2800" dirty="0" err="1" smtClean="0"/>
              <a:t>av</a:t>
            </a:r>
            <a:r>
              <a:rPr lang="en-US" altLang="sv-SE" sz="2800" dirty="0" smtClean="0"/>
              <a:t> material till </a:t>
            </a:r>
            <a:r>
              <a:rPr lang="en-US" altLang="sv-SE" sz="2800" dirty="0" err="1" smtClean="0"/>
              <a:t>stommen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268760"/>
            <a:ext cx="7560840" cy="4857403"/>
          </a:xfrm>
        </p:spPr>
        <p:txBody>
          <a:bodyPr>
            <a:normAutofit/>
          </a:bodyPr>
          <a:lstStyle/>
          <a:p>
            <a:endParaRPr lang="sv-SE" altLang="sv-SE" sz="2400" dirty="0" smtClean="0"/>
          </a:p>
          <a:p>
            <a:endParaRPr lang="sv-SE" altLang="sv-SE" sz="2400" dirty="0"/>
          </a:p>
          <a:p>
            <a:pPr>
              <a:buFontTx/>
              <a:buNone/>
            </a:pPr>
            <a:r>
              <a:rPr lang="sv-SE" altLang="sv-SE" sz="3000" dirty="0" smtClean="0">
                <a:solidFill>
                  <a:srgbClr val="003AA2"/>
                </a:solidFill>
              </a:rPr>
              <a:t> </a:t>
            </a:r>
          </a:p>
          <a:p>
            <a:pPr>
              <a:buFontTx/>
              <a:buNone/>
            </a:pPr>
            <a:endParaRPr lang="sv-SE" altLang="sv-SE" sz="2400" b="1" dirty="0" smtClean="0">
              <a:solidFill>
                <a:srgbClr val="003AA2"/>
              </a:solidFill>
            </a:endParaRPr>
          </a:p>
          <a:p>
            <a:pPr marL="0" indent="0">
              <a:buNone/>
            </a:pPr>
            <a:r>
              <a:rPr lang="sv-SE" sz="2200" dirty="0"/>
              <a:t> 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251520" y="1484784"/>
            <a:ext cx="63367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sv-SE" sz="2000" dirty="0">
              <a:solidFill>
                <a:srgbClr val="003AA2"/>
              </a:solidFill>
            </a:endParaRPr>
          </a:p>
          <a:p>
            <a:endParaRPr lang="en-US" altLang="sv-SE" sz="2000" dirty="0" smtClean="0">
              <a:solidFill>
                <a:srgbClr val="003AA2"/>
              </a:solidFill>
            </a:endParaRPr>
          </a:p>
          <a:p>
            <a:endParaRPr lang="en-US" altLang="sv-SE" sz="2000" dirty="0" smtClean="0">
              <a:solidFill>
                <a:srgbClr val="003AA2"/>
              </a:solidFill>
            </a:endParaRPr>
          </a:p>
          <a:p>
            <a:endParaRPr lang="en-US" altLang="sv-SE" sz="2000" dirty="0">
              <a:solidFill>
                <a:srgbClr val="003AA2"/>
              </a:solidFill>
            </a:endParaRPr>
          </a:p>
          <a:p>
            <a:endParaRPr lang="sv-SE" altLang="sv-SE" sz="2000" dirty="0">
              <a:solidFill>
                <a:srgbClr val="1C40A4"/>
              </a:solidFill>
            </a:endParaRPr>
          </a:p>
          <a:p>
            <a:pPr>
              <a:buFontTx/>
              <a:buNone/>
            </a:pPr>
            <a:r>
              <a:rPr lang="sv-SE" sz="1600" dirty="0" smtClean="0">
                <a:solidFill>
                  <a:srgbClr val="1C40A4"/>
                </a:solidFill>
              </a:rPr>
              <a:t>				</a:t>
            </a:r>
            <a:endParaRPr lang="sv-SE" sz="2400" dirty="0">
              <a:solidFill>
                <a:srgbClr val="0070C0"/>
              </a:solidFill>
            </a:endParaRPr>
          </a:p>
        </p:txBody>
      </p:sp>
      <p:pic>
        <p:nvPicPr>
          <p:cNvPr id="9" name="Picture 5" descr="J:\Cubitus baby\Ny bild klister blå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11" y="1888514"/>
            <a:ext cx="3995429" cy="326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J:\Cubitus baby\Ny bild klister grå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7433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8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sv-SE" sz="2800" dirty="0" err="1" smtClean="0"/>
              <a:t>Handgjord</a:t>
            </a:r>
            <a:r>
              <a:rPr lang="en-US" altLang="sv-SE" sz="2800" dirty="0" smtClean="0"/>
              <a:t> </a:t>
            </a:r>
            <a:r>
              <a:rPr lang="en-US" altLang="sv-SE" sz="2800" dirty="0" err="1" smtClean="0"/>
              <a:t>stomme</a:t>
            </a:r>
            <a:r>
              <a:rPr lang="en-US" altLang="sv-SE" sz="2800" dirty="0" smtClean="0"/>
              <a:t>- test </a:t>
            </a:r>
            <a:r>
              <a:rPr lang="en-US" altLang="sv-SE" sz="2800" dirty="0" err="1" smtClean="0"/>
              <a:t>av</a:t>
            </a:r>
            <a:r>
              <a:rPr lang="en-US" altLang="sv-SE" sz="2800" dirty="0" smtClean="0"/>
              <a:t> </a:t>
            </a:r>
            <a:r>
              <a:rPr lang="en-US" altLang="sv-SE" sz="2800" dirty="0" err="1" smtClean="0"/>
              <a:t>kylblocken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268760"/>
            <a:ext cx="7560840" cy="4857403"/>
          </a:xfrm>
        </p:spPr>
        <p:txBody>
          <a:bodyPr>
            <a:normAutofit/>
          </a:bodyPr>
          <a:lstStyle/>
          <a:p>
            <a:endParaRPr lang="sv-SE" altLang="sv-SE" sz="2400" dirty="0" smtClean="0"/>
          </a:p>
          <a:p>
            <a:endParaRPr lang="sv-SE" altLang="sv-SE" sz="2400" dirty="0"/>
          </a:p>
          <a:p>
            <a:pPr>
              <a:buFontTx/>
              <a:buNone/>
            </a:pPr>
            <a:r>
              <a:rPr lang="sv-SE" altLang="sv-SE" sz="3000" dirty="0" smtClean="0">
                <a:solidFill>
                  <a:srgbClr val="003AA2"/>
                </a:solidFill>
              </a:rPr>
              <a:t> </a:t>
            </a:r>
          </a:p>
          <a:p>
            <a:pPr>
              <a:buFontTx/>
              <a:buNone/>
            </a:pPr>
            <a:endParaRPr lang="sv-SE" altLang="sv-SE" sz="2400" b="1" dirty="0" smtClean="0">
              <a:solidFill>
                <a:srgbClr val="003AA2"/>
              </a:solidFill>
            </a:endParaRPr>
          </a:p>
          <a:p>
            <a:pPr marL="0" indent="0">
              <a:buNone/>
            </a:pPr>
            <a:r>
              <a:rPr lang="sv-SE" sz="2200" dirty="0"/>
              <a:t> 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251520" y="1484784"/>
            <a:ext cx="63367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sv-SE" sz="2000" dirty="0">
              <a:solidFill>
                <a:srgbClr val="003AA2"/>
              </a:solidFill>
            </a:endParaRPr>
          </a:p>
          <a:p>
            <a:endParaRPr lang="en-US" altLang="sv-SE" sz="2000" dirty="0" smtClean="0">
              <a:solidFill>
                <a:srgbClr val="003AA2"/>
              </a:solidFill>
            </a:endParaRPr>
          </a:p>
          <a:p>
            <a:endParaRPr lang="en-US" altLang="sv-SE" sz="2000" dirty="0" smtClean="0">
              <a:solidFill>
                <a:srgbClr val="003AA2"/>
              </a:solidFill>
            </a:endParaRPr>
          </a:p>
          <a:p>
            <a:endParaRPr lang="en-US" altLang="sv-SE" sz="2000" dirty="0">
              <a:solidFill>
                <a:srgbClr val="003AA2"/>
              </a:solidFill>
            </a:endParaRPr>
          </a:p>
          <a:p>
            <a:endParaRPr lang="sv-SE" altLang="sv-SE" sz="2000" dirty="0">
              <a:solidFill>
                <a:srgbClr val="1C40A4"/>
              </a:solidFill>
            </a:endParaRPr>
          </a:p>
          <a:p>
            <a:pPr>
              <a:buFontTx/>
              <a:buNone/>
            </a:pPr>
            <a:r>
              <a:rPr lang="sv-SE" sz="1600" dirty="0" smtClean="0">
                <a:solidFill>
                  <a:srgbClr val="1C40A4"/>
                </a:solidFill>
              </a:rPr>
              <a:t>				</a:t>
            </a:r>
            <a:endParaRPr lang="sv-SE" sz="2400" dirty="0">
              <a:solidFill>
                <a:srgbClr val="0070C0"/>
              </a:solidFill>
            </a:endParaRPr>
          </a:p>
        </p:txBody>
      </p:sp>
      <p:pic>
        <p:nvPicPr>
          <p:cNvPr id="7" name="Picture 5" descr="DSC02481 process 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5038"/>
            <a:ext cx="434340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J:\Cubitus baby\Ny bild stomm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348880"/>
            <a:ext cx="4333305" cy="30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4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496" y="5547"/>
            <a:ext cx="9108504" cy="1143000"/>
          </a:xfrm>
        </p:spPr>
        <p:txBody>
          <a:bodyPr>
            <a:normAutofit fontScale="90000"/>
          </a:bodyPr>
          <a:lstStyle/>
          <a:p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>Enkel teknik för kylning</a:t>
            </a:r>
            <a:r>
              <a:rPr lang="en-US" altLang="sv-SE" sz="3100" dirty="0" smtClean="0"/>
              <a:t> </a:t>
            </a:r>
            <a:r>
              <a:rPr lang="sv-SE" altLang="sv-SE" sz="36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r>
              <a:rPr lang="sv-SE" altLang="sv-SE" sz="36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r>
              <a:rPr lang="sv-SE" altLang="sv-SE" sz="28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2800" dirty="0">
                <a:ea typeface="ＭＳ Ｐゴシック" pitchFamily="34" charset="-128"/>
                <a:cs typeface="Arial" charset="0"/>
              </a:rPr>
            </a:br>
            <a:r>
              <a:rPr lang="sv-SE" altLang="sv-SE" sz="32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200" dirty="0">
                <a:ea typeface="ＭＳ Ｐゴシック" pitchFamily="34" charset="-128"/>
                <a:cs typeface="Arial" charset="0"/>
              </a:rPr>
            </a:br>
            <a:r>
              <a:rPr lang="sv-SE" altLang="sv-SE" sz="3100" dirty="0" smtClean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100" dirty="0" smtClean="0">
                <a:ea typeface="ＭＳ Ｐゴシック" pitchFamily="34" charset="-128"/>
                <a:cs typeface="Arial" charset="0"/>
              </a:rPr>
            </a:br>
            <a:r>
              <a:rPr lang="sv-SE" altLang="sv-SE" sz="31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sv-SE" altLang="sv-SE" sz="3100" dirty="0">
                <a:ea typeface="ＭＳ Ｐゴシック" pitchFamily="34" charset="-128"/>
                <a:cs typeface="Arial" charset="0"/>
              </a:rPr>
              <a:t>designer och sömnadsleverantörer </a:t>
            </a:r>
            <a:r>
              <a:rPr lang="sv-SE" altLang="sv-SE" sz="3600" dirty="0">
                <a:ea typeface="ＭＳ Ｐゴシック" pitchFamily="34" charset="-128"/>
                <a:cs typeface="Arial" charset="0"/>
              </a:rPr>
              <a:t>sätts samman</a:t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endParaRPr lang="sv-SE" sz="3600" dirty="0"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sv-SE" altLang="sv-SE" sz="2400" dirty="0">
              <a:solidFill>
                <a:srgbClr val="003AA2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611560" y="1"/>
            <a:ext cx="82089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altLang="sv-SE" sz="1000" dirty="0" smtClean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650" y="1628775"/>
            <a:ext cx="7702550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altLang="sv-SE" sz="1400" dirty="0" smtClean="0"/>
          </a:p>
          <a:p>
            <a:pPr>
              <a:buFontTx/>
              <a:buNone/>
            </a:pPr>
            <a:endParaRPr lang="sv-SE" altLang="sv-SE" sz="1400" dirty="0" smtClean="0"/>
          </a:p>
          <a:p>
            <a:pPr>
              <a:buFontTx/>
              <a:buNone/>
            </a:pPr>
            <a:endParaRPr lang="sv-SE" altLang="sv-SE" sz="2400" dirty="0" smtClean="0">
              <a:solidFill>
                <a:srgbClr val="003AA2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23527" y="1772816"/>
            <a:ext cx="417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altLang="sv-SE" sz="2800" dirty="0">
              <a:solidFill>
                <a:srgbClr val="1C40A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1" name="Bildobjekt 5" descr="D:\IMG_23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3600"/>
            <a:ext cx="41767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objekt 6" descr="D:\IMG_23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76475"/>
            <a:ext cx="38893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9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496" y="5547"/>
            <a:ext cx="9108504" cy="1143000"/>
          </a:xfrm>
        </p:spPr>
        <p:txBody>
          <a:bodyPr>
            <a:normAutofit fontScale="90000"/>
          </a:bodyPr>
          <a:lstStyle/>
          <a:p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>Kylblocken kan bytas utan att ”störa” barnet </a:t>
            </a:r>
            <a:br>
              <a:rPr lang="sv-SE" altLang="sv-SE" sz="3200" dirty="0" smtClean="0"/>
            </a:br>
            <a:r>
              <a:rPr lang="sv-SE" altLang="sv-SE" sz="3200" dirty="0" smtClean="0"/>
              <a:t>- en omvårdnadshandling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sv-SE" altLang="sv-SE" sz="36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r>
              <a:rPr lang="sv-SE" altLang="sv-SE" sz="36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r>
              <a:rPr lang="sv-SE" altLang="sv-SE" sz="36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r>
              <a:rPr lang="sv-SE" altLang="sv-SE" sz="28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2800" dirty="0">
                <a:ea typeface="ＭＳ Ｐゴシック" pitchFamily="34" charset="-128"/>
                <a:cs typeface="Arial" charset="0"/>
              </a:rPr>
            </a:br>
            <a:r>
              <a:rPr lang="sv-SE" altLang="sv-SE" sz="32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200" dirty="0">
                <a:ea typeface="ＭＳ Ｐゴシック" pitchFamily="34" charset="-128"/>
                <a:cs typeface="Arial" charset="0"/>
              </a:rPr>
            </a:br>
            <a:r>
              <a:rPr lang="sv-SE" altLang="sv-SE" sz="3100" dirty="0" smtClean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100" dirty="0" smtClean="0">
                <a:ea typeface="ＭＳ Ｐゴシック" pitchFamily="34" charset="-128"/>
                <a:cs typeface="Arial" charset="0"/>
              </a:rPr>
            </a:br>
            <a:r>
              <a:rPr lang="sv-SE" altLang="sv-SE" sz="31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sv-SE" altLang="sv-SE" sz="3100" dirty="0">
                <a:ea typeface="ＭＳ Ｐゴシック" pitchFamily="34" charset="-128"/>
                <a:cs typeface="Arial" charset="0"/>
              </a:rPr>
              <a:t>designer och sömnadsleverantörer </a:t>
            </a:r>
            <a:r>
              <a:rPr lang="sv-SE" altLang="sv-SE" sz="3600" dirty="0">
                <a:ea typeface="ＭＳ Ｐゴシック" pitchFamily="34" charset="-128"/>
                <a:cs typeface="Arial" charset="0"/>
              </a:rPr>
              <a:t>sätts samman</a:t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endParaRPr lang="sv-SE" sz="3600" dirty="0"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sv-SE" altLang="sv-SE" sz="2400" dirty="0">
              <a:solidFill>
                <a:srgbClr val="003AA2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611560" y="1"/>
            <a:ext cx="82089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altLang="sv-SE" sz="1000" dirty="0" smtClean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650" y="1628775"/>
            <a:ext cx="7702550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altLang="sv-SE" sz="1400" dirty="0" smtClean="0"/>
          </a:p>
          <a:p>
            <a:pPr>
              <a:buFontTx/>
              <a:buNone/>
            </a:pPr>
            <a:endParaRPr lang="sv-SE" altLang="sv-SE" sz="1400" dirty="0" smtClean="0"/>
          </a:p>
          <a:p>
            <a:pPr>
              <a:buFontTx/>
              <a:buNone/>
            </a:pPr>
            <a:endParaRPr lang="sv-SE" altLang="sv-SE" sz="2400" dirty="0" smtClean="0">
              <a:solidFill>
                <a:srgbClr val="003AA2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23527" y="1772816"/>
            <a:ext cx="417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altLang="sv-SE" sz="2800" dirty="0">
              <a:solidFill>
                <a:srgbClr val="1C40A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9" name="Bildobjekt 4" descr="D:\IMG_2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56" y="1627303"/>
            <a:ext cx="68405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5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496" y="5547"/>
            <a:ext cx="9108504" cy="1143000"/>
          </a:xfrm>
        </p:spPr>
        <p:txBody>
          <a:bodyPr>
            <a:normAutofit fontScale="90000"/>
          </a:bodyPr>
          <a:lstStyle/>
          <a:p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>Föräldrarna kan ta hem sitt barn innan begravningen</a:t>
            </a:r>
            <a:r>
              <a:rPr lang="sv-SE" altLang="sv-SE" sz="31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100" dirty="0">
                <a:ea typeface="ＭＳ Ｐゴシック" pitchFamily="34" charset="-128"/>
                <a:cs typeface="Arial" charset="0"/>
              </a:rPr>
            </a:br>
            <a:r>
              <a:rPr lang="sv-SE" altLang="sv-SE" sz="36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r>
              <a:rPr lang="sv-SE" altLang="sv-SE" sz="36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r>
              <a:rPr lang="sv-SE" altLang="sv-SE" sz="36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r>
              <a:rPr lang="sv-SE" altLang="sv-SE" sz="28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2800" dirty="0">
                <a:ea typeface="ＭＳ Ｐゴシック" pitchFamily="34" charset="-128"/>
                <a:cs typeface="Arial" charset="0"/>
              </a:rPr>
            </a:br>
            <a:r>
              <a:rPr lang="sv-SE" altLang="sv-SE" sz="32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200" dirty="0">
                <a:ea typeface="ＭＳ Ｐゴシック" pitchFamily="34" charset="-128"/>
                <a:cs typeface="Arial" charset="0"/>
              </a:rPr>
            </a:br>
            <a:r>
              <a:rPr lang="sv-SE" altLang="sv-SE" sz="3100" dirty="0" smtClean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100" dirty="0" smtClean="0">
                <a:ea typeface="ＭＳ Ｐゴシック" pitchFamily="34" charset="-128"/>
                <a:cs typeface="Arial" charset="0"/>
              </a:rPr>
            </a:br>
            <a:r>
              <a:rPr lang="sv-SE" altLang="sv-SE" sz="31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sv-SE" altLang="sv-SE" sz="3100" dirty="0">
                <a:ea typeface="ＭＳ Ｐゴシック" pitchFamily="34" charset="-128"/>
                <a:cs typeface="Arial" charset="0"/>
              </a:rPr>
              <a:t>designer och sömnadsleverantörer </a:t>
            </a:r>
            <a:r>
              <a:rPr lang="sv-SE" altLang="sv-SE" sz="3600" dirty="0">
                <a:ea typeface="ＭＳ Ｐゴシック" pitchFamily="34" charset="-128"/>
                <a:cs typeface="Arial" charset="0"/>
              </a:rPr>
              <a:t>sätts samman</a:t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endParaRPr lang="sv-SE" sz="3600" dirty="0"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sv-SE" altLang="sv-SE" sz="2400" dirty="0">
              <a:solidFill>
                <a:srgbClr val="003AA2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611560" y="1"/>
            <a:ext cx="82089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altLang="sv-SE" sz="1000" dirty="0" smtClean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650" y="1628775"/>
            <a:ext cx="7702550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altLang="sv-SE" sz="1400" dirty="0" smtClean="0"/>
          </a:p>
          <a:p>
            <a:pPr>
              <a:buFontTx/>
              <a:buNone/>
            </a:pPr>
            <a:endParaRPr lang="sv-SE" altLang="sv-SE" sz="1400" dirty="0" smtClean="0"/>
          </a:p>
          <a:p>
            <a:pPr>
              <a:buFontTx/>
              <a:buNone/>
            </a:pPr>
            <a:endParaRPr lang="sv-SE" altLang="sv-SE" sz="2400" dirty="0" smtClean="0">
              <a:solidFill>
                <a:srgbClr val="003AA2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23527" y="1772816"/>
            <a:ext cx="417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altLang="sv-SE" sz="2800" dirty="0">
              <a:solidFill>
                <a:srgbClr val="1C40A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9" name="Bildobjekt 4" descr="D:\IMG_2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37784"/>
            <a:ext cx="6760813" cy="416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7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496" y="5547"/>
            <a:ext cx="9108504" cy="1143000"/>
          </a:xfrm>
        </p:spPr>
        <p:txBody>
          <a:bodyPr>
            <a:normAutofit fontScale="90000"/>
          </a:bodyPr>
          <a:lstStyle/>
          <a:p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100" dirty="0" err="1" smtClean="0">
                <a:ea typeface="ＭＳ Ｐゴシック" pitchFamily="34" charset="-128"/>
                <a:cs typeface="Arial" charset="0"/>
              </a:rPr>
              <a:t>Cubitus</a:t>
            </a:r>
            <a:r>
              <a:rPr lang="sv-SE" altLang="sv-SE" sz="31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sv-SE" altLang="sv-SE" sz="3100" dirty="0">
                <a:ea typeface="ＭＳ Ｐゴシック" pitchFamily="34" charset="-128"/>
                <a:cs typeface="Arial" charset="0"/>
              </a:rPr>
              <a:t>Baby </a:t>
            </a:r>
            <a:r>
              <a:rPr lang="sv-SE" altLang="sv-SE" sz="3100" dirty="0" smtClean="0">
                <a:ea typeface="ＭＳ Ｐゴシック" pitchFamily="34" charset="-128"/>
                <a:cs typeface="Arial" charset="0"/>
              </a:rPr>
              <a:t>som kista</a:t>
            </a:r>
            <a:r>
              <a:rPr lang="sv-SE" altLang="sv-SE" sz="3600" dirty="0" smtClean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600" dirty="0" smtClean="0">
                <a:ea typeface="ＭＳ Ｐゴシック" pitchFamily="34" charset="-128"/>
                <a:cs typeface="Arial" charset="0"/>
              </a:rPr>
            </a:br>
            <a:r>
              <a:rPr lang="sv-SE" altLang="sv-SE" sz="32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200" dirty="0">
                <a:ea typeface="ＭＳ Ｐゴシック" pitchFamily="34" charset="-128"/>
                <a:cs typeface="Arial" charset="0"/>
              </a:rPr>
            </a:br>
            <a:r>
              <a:rPr lang="sv-SE" altLang="sv-SE" sz="36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r>
              <a:rPr lang="sv-SE" altLang="sv-SE" sz="36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r>
              <a:rPr lang="sv-SE" altLang="sv-SE" sz="36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r>
              <a:rPr lang="sv-SE" altLang="sv-SE" sz="28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2800" dirty="0">
                <a:ea typeface="ＭＳ Ｐゴシック" pitchFamily="34" charset="-128"/>
                <a:cs typeface="Arial" charset="0"/>
              </a:rPr>
            </a:br>
            <a:r>
              <a:rPr lang="sv-SE" altLang="sv-SE" sz="32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200" dirty="0">
                <a:ea typeface="ＭＳ Ｐゴシック" pitchFamily="34" charset="-128"/>
                <a:cs typeface="Arial" charset="0"/>
              </a:rPr>
            </a:br>
            <a:r>
              <a:rPr lang="sv-SE" altLang="sv-SE" sz="3100" dirty="0" smtClean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100" dirty="0" smtClean="0">
                <a:ea typeface="ＭＳ Ｐゴシック" pitchFamily="34" charset="-128"/>
                <a:cs typeface="Arial" charset="0"/>
              </a:rPr>
            </a:br>
            <a:r>
              <a:rPr lang="sv-SE" altLang="sv-SE" sz="31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sv-SE" altLang="sv-SE" sz="3100" dirty="0">
                <a:ea typeface="ＭＳ Ｐゴシック" pitchFamily="34" charset="-128"/>
                <a:cs typeface="Arial" charset="0"/>
              </a:rPr>
              <a:t>designer och sömnadsleverantörer </a:t>
            </a:r>
            <a:r>
              <a:rPr lang="sv-SE" altLang="sv-SE" sz="3600" dirty="0">
                <a:ea typeface="ＭＳ Ｐゴシック" pitchFamily="34" charset="-128"/>
                <a:cs typeface="Arial" charset="0"/>
              </a:rPr>
              <a:t>sätts samman</a:t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endParaRPr lang="sv-SE" sz="3600" dirty="0"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700808"/>
            <a:ext cx="7787208" cy="442535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sv-SE" altLang="sv-SE" sz="2400" dirty="0">
              <a:solidFill>
                <a:srgbClr val="003AA2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1259632" y="135799"/>
            <a:ext cx="82089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altLang="sv-SE" sz="1000" dirty="0" smtClean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650" y="1628775"/>
            <a:ext cx="7702550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altLang="sv-SE" sz="1400" dirty="0" smtClean="0"/>
          </a:p>
          <a:p>
            <a:pPr>
              <a:buFontTx/>
              <a:buNone/>
            </a:pPr>
            <a:endParaRPr lang="sv-SE" altLang="sv-SE" sz="1400" dirty="0" smtClean="0"/>
          </a:p>
          <a:p>
            <a:pPr>
              <a:buFontTx/>
              <a:buNone/>
            </a:pPr>
            <a:endParaRPr lang="sv-SE" altLang="sv-SE" sz="2400" dirty="0" smtClean="0">
              <a:solidFill>
                <a:srgbClr val="003AA2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23527" y="1772816"/>
            <a:ext cx="417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altLang="sv-SE" sz="2800" dirty="0">
              <a:solidFill>
                <a:srgbClr val="1C40A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8" name="Bildobjekt 5" descr="D:\IMG_2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18" y="1628129"/>
            <a:ext cx="6443758" cy="417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9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sv-SE" sz="2800" dirty="0" smtClean="0"/>
              <a:t>Ett ”non-profit” projekt 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268760"/>
            <a:ext cx="7560840" cy="4857403"/>
          </a:xfrm>
        </p:spPr>
        <p:txBody>
          <a:bodyPr>
            <a:normAutofit/>
          </a:bodyPr>
          <a:lstStyle/>
          <a:p>
            <a:endParaRPr lang="sv-SE" altLang="sv-SE" sz="2400" dirty="0" smtClean="0"/>
          </a:p>
          <a:p>
            <a:pPr marL="0" indent="0">
              <a:buNone/>
            </a:pPr>
            <a:endParaRPr lang="sv-SE" altLang="sv-SE" sz="2400" dirty="0" smtClean="0">
              <a:solidFill>
                <a:srgbClr val="1C40A4"/>
              </a:solidFill>
            </a:endParaRPr>
          </a:p>
          <a:p>
            <a:pPr marL="0" indent="0">
              <a:buNone/>
            </a:pPr>
            <a:r>
              <a:rPr lang="sv-SE" altLang="sv-SE" sz="2400" dirty="0" smtClean="0">
                <a:solidFill>
                  <a:srgbClr val="1C40A4"/>
                </a:solidFill>
              </a:rPr>
              <a:t>Ruth and Richard Julins stiftelse </a:t>
            </a:r>
          </a:p>
          <a:p>
            <a:pPr marL="0" indent="0">
              <a:buNone/>
            </a:pPr>
            <a:r>
              <a:rPr lang="sv-SE" altLang="sv-SE" sz="2400" dirty="0" smtClean="0">
                <a:solidFill>
                  <a:srgbClr val="1C40A4"/>
                </a:solidFill>
              </a:rPr>
              <a:t>donerade medel </a:t>
            </a:r>
          </a:p>
          <a:p>
            <a:pPr marL="0" indent="0">
              <a:buNone/>
            </a:pPr>
            <a:endParaRPr lang="sv-SE" altLang="sv-SE" sz="2400" dirty="0" smtClean="0">
              <a:solidFill>
                <a:srgbClr val="1C40A4"/>
              </a:solidFill>
            </a:endParaRPr>
          </a:p>
          <a:p>
            <a:pPr marL="0" indent="0">
              <a:buNone/>
            </a:pPr>
            <a:r>
              <a:rPr lang="sv-SE" altLang="sv-SE" sz="2400" dirty="0" smtClean="0">
                <a:solidFill>
                  <a:srgbClr val="1C40A4"/>
                </a:solidFill>
              </a:rPr>
              <a:t>Produktion av 50 </a:t>
            </a:r>
            <a:r>
              <a:rPr lang="sv-SE" altLang="sv-SE" sz="2400" dirty="0" err="1" smtClean="0">
                <a:solidFill>
                  <a:srgbClr val="1C40A4"/>
                </a:solidFill>
              </a:rPr>
              <a:t>Cubitus</a:t>
            </a:r>
            <a:r>
              <a:rPr lang="sv-SE" altLang="sv-SE" sz="2400" dirty="0" smtClean="0">
                <a:solidFill>
                  <a:srgbClr val="1C40A4"/>
                </a:solidFill>
              </a:rPr>
              <a:t> baby</a:t>
            </a:r>
          </a:p>
          <a:p>
            <a:pPr marL="0" indent="0">
              <a:buNone/>
            </a:pPr>
            <a:r>
              <a:rPr lang="sv-SE" altLang="sv-SE" sz="2400" dirty="0" smtClean="0">
                <a:solidFill>
                  <a:srgbClr val="1C40A4"/>
                </a:solidFill>
              </a:rPr>
              <a:t>alla distributionskostnader</a:t>
            </a:r>
            <a:endParaRPr lang="sv-SE" altLang="sv-SE" sz="2400" dirty="0" smtClean="0">
              <a:solidFill>
                <a:srgbClr val="003AA2"/>
              </a:solidFill>
            </a:endParaRPr>
          </a:p>
          <a:p>
            <a:pPr>
              <a:buFontTx/>
              <a:buNone/>
            </a:pPr>
            <a:endParaRPr lang="sv-SE" altLang="sv-SE" sz="2400" b="1" dirty="0" smtClean="0">
              <a:solidFill>
                <a:srgbClr val="003AA2"/>
              </a:solidFill>
            </a:endParaRPr>
          </a:p>
          <a:p>
            <a:pPr marL="0" indent="0">
              <a:buNone/>
            </a:pPr>
            <a:r>
              <a:rPr lang="sv-SE" sz="2200" dirty="0"/>
              <a:t> 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256037" y="1354384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1600" dirty="0">
              <a:solidFill>
                <a:srgbClr val="1C40A4"/>
              </a:solidFill>
            </a:endParaRPr>
          </a:p>
          <a:p>
            <a:r>
              <a:rPr lang="sv-SE" sz="1600" dirty="0" smtClean="0">
                <a:solidFill>
                  <a:srgbClr val="1C40A4"/>
                </a:solidFill>
              </a:rPr>
              <a:t>                                 				</a:t>
            </a:r>
            <a:endParaRPr lang="sv-SE" sz="2400" dirty="0">
              <a:solidFill>
                <a:srgbClr val="0070C0"/>
              </a:solidFill>
            </a:endParaRPr>
          </a:p>
        </p:txBody>
      </p:sp>
      <p:pic>
        <p:nvPicPr>
          <p:cNvPr id="5" name="Bildobjekt 5" descr="D:\IMG_2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3519043" cy="236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0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sv-SE" sz="2800" dirty="0" smtClean="0"/>
              <a:t>Mitt arbetsrum före implementeringen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268760"/>
            <a:ext cx="7560840" cy="4857403"/>
          </a:xfrm>
        </p:spPr>
        <p:txBody>
          <a:bodyPr>
            <a:normAutofit/>
          </a:bodyPr>
          <a:lstStyle/>
          <a:p>
            <a:endParaRPr lang="sv-SE" altLang="sv-SE" sz="2400" dirty="0" smtClean="0"/>
          </a:p>
          <a:p>
            <a:endParaRPr lang="sv-SE" altLang="sv-SE" sz="2400" dirty="0"/>
          </a:p>
          <a:p>
            <a:pPr>
              <a:buFontTx/>
              <a:buNone/>
            </a:pPr>
            <a:r>
              <a:rPr lang="sv-SE" altLang="sv-SE" sz="3000" dirty="0" smtClean="0">
                <a:solidFill>
                  <a:srgbClr val="003AA2"/>
                </a:solidFill>
              </a:rPr>
              <a:t> </a:t>
            </a:r>
          </a:p>
          <a:p>
            <a:pPr>
              <a:buFontTx/>
              <a:buNone/>
            </a:pPr>
            <a:endParaRPr lang="sv-SE" altLang="sv-SE" sz="2400" b="1" dirty="0" smtClean="0">
              <a:solidFill>
                <a:srgbClr val="003AA2"/>
              </a:solidFill>
            </a:endParaRPr>
          </a:p>
          <a:p>
            <a:pPr marL="0" indent="0">
              <a:buNone/>
            </a:pPr>
            <a:r>
              <a:rPr lang="sv-SE" sz="2200" dirty="0"/>
              <a:t> 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683568" y="177281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2400" dirty="0" smtClean="0">
              <a:solidFill>
                <a:srgbClr val="1C40A4"/>
              </a:solidFill>
            </a:endParaRPr>
          </a:p>
          <a:p>
            <a:endParaRPr lang="sv-SE" sz="1600" dirty="0" smtClean="0">
              <a:solidFill>
                <a:srgbClr val="1C40A4"/>
              </a:solidFill>
            </a:endParaRPr>
          </a:p>
          <a:p>
            <a:pPr>
              <a:buFontTx/>
              <a:buNone/>
            </a:pPr>
            <a:r>
              <a:rPr lang="sv-SE" sz="1600" dirty="0" smtClean="0">
                <a:solidFill>
                  <a:srgbClr val="1C40A4"/>
                </a:solidFill>
              </a:rPr>
              <a:t>				</a:t>
            </a:r>
            <a:endParaRPr lang="sv-SE" sz="2400" dirty="0">
              <a:solidFill>
                <a:srgbClr val="0070C0"/>
              </a:solidFill>
            </a:endParaRPr>
          </a:p>
        </p:txBody>
      </p:sp>
      <p:pic>
        <p:nvPicPr>
          <p:cNvPr id="5" name="Picture 2" descr="K:\Cubitus baby\Föreläsning utveckling och implementering\staålar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4464496" cy="454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Bilder\IMG_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248472" cy="345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496" y="5547"/>
            <a:ext cx="9108504" cy="1143000"/>
          </a:xfrm>
        </p:spPr>
        <p:txBody>
          <a:bodyPr>
            <a:normAutofit fontScale="90000"/>
          </a:bodyPr>
          <a:lstStyle/>
          <a:p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3100" dirty="0" smtClean="0"/>
              <a:t>Implementering resor från Boden i norr till Ystad i söder</a:t>
            </a:r>
            <a:r>
              <a:rPr lang="sv-SE" altLang="sv-SE" sz="3200" dirty="0" smtClean="0"/>
              <a:t/>
            </a:r>
            <a:br>
              <a:rPr lang="sv-SE" altLang="sv-SE" sz="3200" dirty="0" smtClean="0"/>
            </a:br>
            <a:r>
              <a:rPr lang="sv-SE" altLang="sv-SE" sz="2700" dirty="0" smtClean="0"/>
              <a:t>13/10, 2012 - 20/11, 2014</a:t>
            </a:r>
            <a:r>
              <a:rPr lang="sv-SE" altLang="sv-SE" sz="27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2700" dirty="0">
                <a:ea typeface="ＭＳ Ｐゴシック" pitchFamily="34" charset="-128"/>
                <a:cs typeface="Arial" charset="0"/>
              </a:rPr>
            </a:br>
            <a:r>
              <a:rPr lang="sv-SE" altLang="sv-SE" sz="36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r>
              <a:rPr lang="sv-SE" altLang="sv-SE" sz="36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r>
              <a:rPr lang="sv-SE" altLang="sv-SE" sz="36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r>
              <a:rPr lang="sv-SE" altLang="sv-SE" sz="28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2800" dirty="0">
                <a:ea typeface="ＭＳ Ｐゴシック" pitchFamily="34" charset="-128"/>
                <a:cs typeface="Arial" charset="0"/>
              </a:rPr>
            </a:br>
            <a:r>
              <a:rPr lang="sv-SE" altLang="sv-SE" sz="32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200" dirty="0">
                <a:ea typeface="ＭＳ Ｐゴシック" pitchFamily="34" charset="-128"/>
                <a:cs typeface="Arial" charset="0"/>
              </a:rPr>
            </a:br>
            <a:r>
              <a:rPr lang="sv-SE" altLang="sv-SE" sz="3100" dirty="0" smtClean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100" dirty="0" smtClean="0">
                <a:ea typeface="ＭＳ Ｐゴシック" pitchFamily="34" charset="-128"/>
                <a:cs typeface="Arial" charset="0"/>
              </a:rPr>
            </a:br>
            <a:r>
              <a:rPr lang="sv-SE" altLang="sv-SE" sz="31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sv-SE" altLang="sv-SE" sz="3100" dirty="0">
                <a:ea typeface="ＭＳ Ｐゴシック" pitchFamily="34" charset="-128"/>
                <a:cs typeface="Arial" charset="0"/>
              </a:rPr>
              <a:t>designer och sömnadsleverantörer </a:t>
            </a:r>
            <a:r>
              <a:rPr lang="sv-SE" altLang="sv-SE" sz="3600" dirty="0">
                <a:ea typeface="ＭＳ Ｐゴシック" pitchFamily="34" charset="-128"/>
                <a:cs typeface="Arial" charset="0"/>
              </a:rPr>
              <a:t>sätts samman</a:t>
            </a:r>
            <a:br>
              <a:rPr lang="sv-SE" altLang="sv-SE" sz="3600" dirty="0">
                <a:ea typeface="ＭＳ Ｐゴシック" pitchFamily="34" charset="-128"/>
                <a:cs typeface="Arial" charset="0"/>
              </a:rPr>
            </a:br>
            <a:endParaRPr lang="sv-SE" sz="3600" dirty="0"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sv-SE" altLang="sv-SE" sz="2400" dirty="0">
              <a:solidFill>
                <a:srgbClr val="003AA2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932816" y="5154"/>
            <a:ext cx="82089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altLang="sv-SE" sz="1000" dirty="0" smtClean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650" y="1628775"/>
            <a:ext cx="7702550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altLang="sv-SE" sz="1400" dirty="0" smtClean="0"/>
          </a:p>
          <a:p>
            <a:pPr>
              <a:buFontTx/>
              <a:buNone/>
            </a:pPr>
            <a:endParaRPr lang="sv-SE" altLang="sv-SE" sz="1400" dirty="0" smtClean="0"/>
          </a:p>
          <a:p>
            <a:pPr>
              <a:buFontTx/>
              <a:buNone/>
            </a:pPr>
            <a:endParaRPr lang="sv-SE" altLang="sv-SE" sz="2400" dirty="0" smtClean="0">
              <a:solidFill>
                <a:srgbClr val="003AA2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23527" y="1772816"/>
            <a:ext cx="417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altLang="sv-SE" sz="2800" dirty="0">
              <a:solidFill>
                <a:srgbClr val="1C40A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025" name="Bildobjekt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6" r="8424" b="490"/>
          <a:stretch>
            <a:fillRect/>
          </a:stretch>
        </p:blipFill>
        <p:spPr bwMode="auto">
          <a:xfrm>
            <a:off x="195721" y="1258004"/>
            <a:ext cx="2360055" cy="52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7" t="-99437" r="-18119" b="-65058"/>
          <a:stretch/>
        </p:blipFill>
        <p:spPr bwMode="auto">
          <a:xfrm>
            <a:off x="6012160" y="389923"/>
            <a:ext cx="3432591" cy="824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96" y="1258005"/>
            <a:ext cx="3076748" cy="269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Bildobjekt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81963"/>
            <a:ext cx="2532537" cy="222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F:\Cubitus baby implementering\DSC_07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06" y="4077072"/>
            <a:ext cx="2723654" cy="179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err="1" smtClean="0"/>
              <a:t>Cubitus</a:t>
            </a:r>
            <a:r>
              <a:rPr lang="sv-SE" sz="2800" dirty="0" smtClean="0"/>
              <a:t> baby- </a:t>
            </a:r>
            <a:br>
              <a:rPr lang="sv-SE" sz="2800" dirty="0" smtClean="0"/>
            </a:br>
            <a:r>
              <a:rPr lang="sv-SE" sz="2800" dirty="0" smtClean="0"/>
              <a:t>En innovation för bättre vård när barn dör före födelsen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268760"/>
            <a:ext cx="7560840" cy="4857403"/>
          </a:xfrm>
        </p:spPr>
        <p:txBody>
          <a:bodyPr>
            <a:normAutofit/>
          </a:bodyPr>
          <a:lstStyle/>
          <a:p>
            <a:endParaRPr lang="sv-SE" altLang="sv-SE" sz="2400" dirty="0" smtClean="0"/>
          </a:p>
          <a:p>
            <a:endParaRPr lang="sv-SE" altLang="sv-SE" sz="2400" dirty="0"/>
          </a:p>
          <a:p>
            <a:pPr>
              <a:buFontTx/>
              <a:buNone/>
            </a:pPr>
            <a:r>
              <a:rPr lang="sv-SE" altLang="sv-SE" sz="3000" dirty="0" smtClean="0">
                <a:solidFill>
                  <a:srgbClr val="003AA2"/>
                </a:solidFill>
              </a:rPr>
              <a:t> </a:t>
            </a:r>
          </a:p>
          <a:p>
            <a:pPr>
              <a:buFontTx/>
              <a:buNone/>
            </a:pPr>
            <a:endParaRPr lang="sv-SE" altLang="sv-SE" sz="2400" b="1" dirty="0" smtClean="0">
              <a:solidFill>
                <a:srgbClr val="003AA2"/>
              </a:solidFill>
            </a:endParaRPr>
          </a:p>
          <a:p>
            <a:pPr marL="0" indent="0">
              <a:buNone/>
            </a:pPr>
            <a:r>
              <a:rPr lang="sv-SE" sz="2200" dirty="0"/>
              <a:t> 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251520" y="1484784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sv-SE" sz="2000" dirty="0">
              <a:solidFill>
                <a:srgbClr val="003AA2"/>
              </a:solidFill>
            </a:endParaRPr>
          </a:p>
          <a:p>
            <a:endParaRPr lang="en-US" altLang="sv-SE" sz="2000" dirty="0" smtClean="0">
              <a:solidFill>
                <a:srgbClr val="003AA2"/>
              </a:solidFill>
            </a:endParaRPr>
          </a:p>
          <a:p>
            <a:endParaRPr lang="en-US" altLang="sv-SE" sz="2000" dirty="0" smtClean="0">
              <a:solidFill>
                <a:srgbClr val="003AA2"/>
              </a:solidFill>
            </a:endParaRPr>
          </a:p>
          <a:p>
            <a:endParaRPr lang="sv-SE" altLang="sv-SE" sz="2000" dirty="0">
              <a:solidFill>
                <a:srgbClr val="1C40A4"/>
              </a:solidFill>
            </a:endParaRPr>
          </a:p>
          <a:p>
            <a:pPr>
              <a:buFontTx/>
              <a:buNone/>
            </a:pPr>
            <a:r>
              <a:rPr lang="sv-SE" sz="1600" dirty="0" smtClean="0">
                <a:solidFill>
                  <a:srgbClr val="1C40A4"/>
                </a:solidFill>
              </a:rPr>
              <a:t>				</a:t>
            </a:r>
            <a:endParaRPr lang="sv-SE" sz="2400" dirty="0">
              <a:solidFill>
                <a:srgbClr val="0070C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043608" y="1700808"/>
            <a:ext cx="72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2400" dirty="0" smtClean="0">
              <a:solidFill>
                <a:srgbClr val="1C40A4"/>
              </a:solidFill>
            </a:endParaRPr>
          </a:p>
          <a:p>
            <a:endParaRPr lang="sv-SE" sz="2400" dirty="0" smtClean="0">
              <a:solidFill>
                <a:srgbClr val="1C40A4"/>
              </a:solidFill>
            </a:endParaRPr>
          </a:p>
          <a:p>
            <a:r>
              <a:rPr lang="sv-SE" sz="2400" dirty="0" smtClean="0">
                <a:solidFill>
                  <a:srgbClr val="1C40A4"/>
                </a:solidFill>
              </a:rPr>
              <a:t>Vården </a:t>
            </a:r>
            <a:r>
              <a:rPr lang="sv-SE" sz="2400" dirty="0">
                <a:solidFill>
                  <a:srgbClr val="1C40A4"/>
                </a:solidFill>
              </a:rPr>
              <a:t>utvecklas och förbättras ständigt: nya mediciner, ny medicinsk teknik, nya behandlingsmetoder men även förbättrad omvårdnad ger möjligheter att utveckla hälso- och sjukvården. </a:t>
            </a:r>
            <a:endParaRPr lang="sv-SE" sz="2400" dirty="0" smtClean="0">
              <a:solidFill>
                <a:srgbClr val="1C40A4"/>
              </a:solidFill>
            </a:endParaRPr>
          </a:p>
          <a:p>
            <a:endParaRPr lang="sv-SE" sz="2400" dirty="0">
              <a:solidFill>
                <a:srgbClr val="1C40A4"/>
              </a:solidFill>
            </a:endParaRPr>
          </a:p>
          <a:p>
            <a:r>
              <a:rPr lang="sv-SE" sz="2400" dirty="0">
                <a:solidFill>
                  <a:srgbClr val="1C40A4"/>
                </a:solidFill>
              </a:rPr>
              <a:t>Innovation kommer av latinets </a:t>
            </a:r>
            <a:r>
              <a:rPr lang="sv-SE" sz="2400" i="1" dirty="0" err="1">
                <a:solidFill>
                  <a:srgbClr val="1C40A4"/>
                </a:solidFill>
              </a:rPr>
              <a:t>innovare</a:t>
            </a:r>
            <a:r>
              <a:rPr lang="sv-SE" sz="2400" dirty="0">
                <a:solidFill>
                  <a:srgbClr val="1C40A4"/>
                </a:solidFill>
              </a:rPr>
              <a:t>, att förnya. </a:t>
            </a:r>
          </a:p>
          <a:p>
            <a:r>
              <a:rPr lang="sv-SE" sz="2400" dirty="0">
                <a:solidFill>
                  <a:srgbClr val="1C40A4"/>
                </a:solidFill>
              </a:rPr>
              <a:t>En innovation är resultatet av en utvecklingsprocess.</a:t>
            </a:r>
          </a:p>
          <a:p>
            <a:endParaRPr lang="sv-SE" sz="2400" dirty="0">
              <a:solidFill>
                <a:srgbClr val="1C40A4"/>
              </a:solidFill>
            </a:endParaRPr>
          </a:p>
          <a:p>
            <a:r>
              <a:rPr lang="sv-SE" sz="2400" dirty="0">
                <a:solidFill>
                  <a:srgbClr val="1C40A4"/>
                </a:solidFill>
              </a:rPr>
              <a:t> </a:t>
            </a:r>
          </a:p>
          <a:p>
            <a:r>
              <a:rPr lang="sv-SE" sz="2400" dirty="0">
                <a:solidFill>
                  <a:srgbClr val="1C40A4"/>
                </a:solidFill>
              </a:rPr>
              <a:t> </a:t>
            </a:r>
          </a:p>
          <a:p>
            <a:endParaRPr lang="en-US" altLang="sv-SE" sz="2400" dirty="0">
              <a:solidFill>
                <a:srgbClr val="003AA2"/>
              </a:solidFill>
            </a:endParaRPr>
          </a:p>
          <a:p>
            <a:endParaRPr lang="en-US" altLang="sv-SE" sz="2800" dirty="0" smtClean="0">
              <a:solidFill>
                <a:srgbClr val="003AA2"/>
              </a:solidFill>
            </a:endParaRPr>
          </a:p>
          <a:p>
            <a:r>
              <a:rPr lang="en-US" altLang="sv-SE" sz="2800" dirty="0">
                <a:solidFill>
                  <a:srgbClr val="003AA2"/>
                </a:solidFill>
              </a:rPr>
              <a:t/>
            </a:r>
            <a:br>
              <a:rPr lang="en-US" altLang="sv-SE" sz="2800" dirty="0">
                <a:solidFill>
                  <a:srgbClr val="003AA2"/>
                </a:solidFill>
              </a:rPr>
            </a:br>
            <a:endParaRPr lang="sv-SE" altLang="sv-SE" sz="2800" dirty="0">
              <a:solidFill>
                <a:srgbClr val="003AA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sv-SE" sz="2800" dirty="0" smtClean="0"/>
              <a:t>Dokumentation och forskning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268760"/>
            <a:ext cx="7560840" cy="4857403"/>
          </a:xfrm>
        </p:spPr>
        <p:txBody>
          <a:bodyPr>
            <a:normAutofit/>
          </a:bodyPr>
          <a:lstStyle/>
          <a:p>
            <a:endParaRPr lang="sv-SE" altLang="sv-SE" sz="2400" dirty="0" smtClean="0"/>
          </a:p>
          <a:p>
            <a:endParaRPr lang="sv-SE" altLang="sv-SE" sz="2400" dirty="0"/>
          </a:p>
          <a:p>
            <a:pPr>
              <a:buFontTx/>
              <a:buNone/>
            </a:pPr>
            <a:r>
              <a:rPr lang="sv-SE" altLang="sv-SE" sz="3000" dirty="0" smtClean="0">
                <a:solidFill>
                  <a:srgbClr val="003AA2"/>
                </a:solidFill>
              </a:rPr>
              <a:t> </a:t>
            </a:r>
          </a:p>
          <a:p>
            <a:pPr>
              <a:buFontTx/>
              <a:buNone/>
            </a:pPr>
            <a:endParaRPr lang="sv-SE" altLang="sv-SE" sz="2400" b="1" dirty="0" smtClean="0">
              <a:solidFill>
                <a:srgbClr val="003AA2"/>
              </a:solidFill>
            </a:endParaRPr>
          </a:p>
          <a:p>
            <a:pPr marL="0" indent="0">
              <a:buNone/>
            </a:pPr>
            <a:r>
              <a:rPr lang="sv-SE" sz="2200" dirty="0"/>
              <a:t> 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251520" y="1556793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sv-SE" sz="2400" dirty="0" err="1" smtClean="0">
                <a:solidFill>
                  <a:srgbClr val="1C40A4"/>
                </a:solidFill>
              </a:rPr>
              <a:t>Drygt</a:t>
            </a:r>
            <a:r>
              <a:rPr lang="en-US" altLang="sv-SE" sz="2400" dirty="0" smtClean="0">
                <a:solidFill>
                  <a:srgbClr val="1C40A4"/>
                </a:solidFill>
              </a:rPr>
              <a:t> 150 </a:t>
            </a:r>
            <a:r>
              <a:rPr lang="en-US" altLang="sv-SE" sz="2400" dirty="0" err="1" smtClean="0">
                <a:solidFill>
                  <a:srgbClr val="1C40A4"/>
                </a:solidFill>
              </a:rPr>
              <a:t>unika</a:t>
            </a:r>
            <a:r>
              <a:rPr lang="en-US" altLang="sv-SE" sz="2400" dirty="0" smtClean="0">
                <a:solidFill>
                  <a:srgbClr val="1C40A4"/>
                </a:solidFill>
              </a:rPr>
              <a:t> </a:t>
            </a:r>
            <a:r>
              <a:rPr lang="en-US" altLang="sv-SE" sz="2400" dirty="0" err="1" smtClean="0">
                <a:solidFill>
                  <a:srgbClr val="1C40A4"/>
                </a:solidFill>
              </a:rPr>
              <a:t>rapporter</a:t>
            </a:r>
            <a:r>
              <a:rPr lang="en-US" altLang="sv-SE" sz="2400" dirty="0" smtClean="0">
                <a:solidFill>
                  <a:srgbClr val="1C40A4"/>
                </a:solidFill>
              </a:rPr>
              <a:t> </a:t>
            </a:r>
            <a:r>
              <a:rPr lang="en-US" altLang="sv-SE" sz="2400" dirty="0" err="1" smtClean="0">
                <a:solidFill>
                  <a:srgbClr val="1C40A4"/>
                </a:solidFill>
              </a:rPr>
              <a:t>av</a:t>
            </a:r>
            <a:r>
              <a:rPr lang="en-US" altLang="sv-SE" sz="2400" dirty="0" smtClean="0">
                <a:solidFill>
                  <a:srgbClr val="1C40A4"/>
                </a:solidFill>
              </a:rPr>
              <a:t> </a:t>
            </a:r>
            <a:r>
              <a:rPr lang="en-US" altLang="sv-SE" sz="2400" dirty="0" err="1" smtClean="0">
                <a:solidFill>
                  <a:srgbClr val="1C40A4"/>
                </a:solidFill>
              </a:rPr>
              <a:t>användandet</a:t>
            </a:r>
            <a:endParaRPr lang="sv-SE" sz="2400" dirty="0">
              <a:solidFill>
                <a:srgbClr val="1C40A4"/>
              </a:solidFill>
            </a:endParaRPr>
          </a:p>
          <a:p>
            <a:endParaRPr lang="sv-SE" sz="2400" dirty="0">
              <a:solidFill>
                <a:srgbClr val="1C40A4"/>
              </a:solidFill>
            </a:endParaRPr>
          </a:p>
          <a:p>
            <a:r>
              <a:rPr lang="sv-SE" sz="2400" dirty="0" smtClean="0">
                <a:solidFill>
                  <a:srgbClr val="1C40A4"/>
                </a:solidFill>
              </a:rPr>
              <a:t>Barnmorskornas intryck av hjälpmedlet:</a:t>
            </a:r>
          </a:p>
          <a:p>
            <a:r>
              <a:rPr lang="sv-SE" sz="2400" dirty="0" smtClean="0">
                <a:solidFill>
                  <a:srgbClr val="1C40A4"/>
                </a:solidFill>
              </a:rPr>
              <a:t>        </a:t>
            </a:r>
          </a:p>
          <a:p>
            <a:r>
              <a:rPr lang="en-US" sz="2400" dirty="0" smtClean="0">
                <a:solidFill>
                  <a:srgbClr val="1C40A4"/>
                </a:solidFill>
              </a:rPr>
              <a:t>“</a:t>
            </a:r>
            <a:r>
              <a:rPr lang="en-US" sz="2400" dirty="0" err="1" smtClean="0">
                <a:solidFill>
                  <a:srgbClr val="1C40A4"/>
                </a:solidFill>
              </a:rPr>
              <a:t>En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känsla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av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en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mycket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värdigare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vård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i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dessa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situationer</a:t>
            </a:r>
            <a:r>
              <a:rPr lang="en-US" sz="2400" dirty="0" smtClean="0">
                <a:solidFill>
                  <a:srgbClr val="1C40A4"/>
                </a:solidFill>
              </a:rPr>
              <a:t>”</a:t>
            </a:r>
            <a:endParaRPr lang="sv-SE" sz="2400" dirty="0">
              <a:solidFill>
                <a:srgbClr val="1C40A4"/>
              </a:solidFill>
            </a:endParaRPr>
          </a:p>
          <a:p>
            <a:endParaRPr lang="en-US" sz="2400" dirty="0" smtClean="0">
              <a:solidFill>
                <a:srgbClr val="1C40A4"/>
              </a:solidFill>
            </a:endParaRPr>
          </a:p>
          <a:p>
            <a:r>
              <a:rPr lang="en-US" sz="2400" dirty="0" smtClean="0">
                <a:solidFill>
                  <a:srgbClr val="1C40A4"/>
                </a:solidFill>
              </a:rPr>
              <a:t>“</a:t>
            </a:r>
            <a:r>
              <a:rPr lang="en-US" sz="2400" dirty="0" err="1" smtClean="0">
                <a:solidFill>
                  <a:srgbClr val="1C40A4"/>
                </a:solidFill>
              </a:rPr>
              <a:t>Stora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fördelar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att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kunna</a:t>
            </a:r>
            <a:r>
              <a:rPr lang="en-US" sz="2400" dirty="0" smtClean="0">
                <a:solidFill>
                  <a:srgbClr val="1C40A4"/>
                </a:solidFill>
              </a:rPr>
              <a:t> ha </a:t>
            </a:r>
            <a:r>
              <a:rPr lang="en-US" sz="2400" dirty="0" err="1" smtClean="0">
                <a:solidFill>
                  <a:srgbClr val="1C40A4"/>
                </a:solidFill>
              </a:rPr>
              <a:t>barnet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i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rummet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hela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tiden</a:t>
            </a:r>
            <a:r>
              <a:rPr lang="en-US" sz="2400" dirty="0" smtClean="0">
                <a:solidFill>
                  <a:srgbClr val="1C40A4"/>
                </a:solidFill>
              </a:rPr>
              <a:t>”</a:t>
            </a:r>
            <a:endParaRPr lang="sv-SE" sz="2400" dirty="0">
              <a:solidFill>
                <a:srgbClr val="1C40A4"/>
              </a:solidFill>
            </a:endParaRPr>
          </a:p>
          <a:p>
            <a:endParaRPr lang="sv-SE" sz="2400" dirty="0" smtClean="0">
              <a:solidFill>
                <a:srgbClr val="1C40A4"/>
              </a:solidFill>
            </a:endParaRPr>
          </a:p>
          <a:p>
            <a:r>
              <a:rPr lang="sv-SE" sz="2400" dirty="0" smtClean="0">
                <a:solidFill>
                  <a:srgbClr val="1C40A4"/>
                </a:solidFill>
              </a:rPr>
              <a:t>”Fin och respektfull”		</a:t>
            </a:r>
            <a:r>
              <a:rPr lang="sv-SE" sz="1600" dirty="0" smtClean="0">
                <a:solidFill>
                  <a:srgbClr val="1C40A4"/>
                </a:solidFill>
              </a:rPr>
              <a:t>		</a:t>
            </a:r>
            <a:endParaRPr lang="sv-SE" sz="2400" dirty="0">
              <a:solidFill>
                <a:srgbClr val="0070C0"/>
              </a:solidFill>
            </a:endParaRPr>
          </a:p>
        </p:txBody>
      </p:sp>
      <p:pic>
        <p:nvPicPr>
          <p:cNvPr id="5" name="Bildobjekt 5" descr="D:\IMG_2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19" y="4878789"/>
            <a:ext cx="2787877" cy="18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3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sv-SE" altLang="sv-SE" sz="2800" dirty="0" smtClean="0">
                <a:ea typeface="MS PGothic" pitchFamily="34" charset="-128"/>
                <a:cs typeface="Arial" charset="0"/>
              </a:rPr>
              <a:t>Spädbarnsfondens </a:t>
            </a:r>
            <a:r>
              <a:rPr lang="sv-SE" altLang="sv-SE" sz="2800" dirty="0" err="1" smtClean="0">
                <a:ea typeface="MS PGothic" pitchFamily="34" charset="-128"/>
                <a:cs typeface="Arial" charset="0"/>
              </a:rPr>
              <a:t>facebook</a:t>
            </a:r>
            <a:r>
              <a:rPr lang="sv-SE" altLang="sv-SE" sz="3200" dirty="0" smtClean="0">
                <a:ea typeface="MS PGothic" pitchFamily="34" charset="-128"/>
                <a:cs typeface="Arial" charset="0"/>
              </a:rPr>
              <a:t> </a:t>
            </a:r>
            <a:br>
              <a:rPr lang="sv-SE" altLang="sv-SE" sz="3200" dirty="0" smtClean="0">
                <a:ea typeface="MS PGothic" pitchFamily="34" charset="-128"/>
                <a:cs typeface="Arial" charset="0"/>
              </a:rPr>
            </a:br>
            <a:r>
              <a:rPr lang="sv-SE" altLang="sv-SE" sz="2400" dirty="0" smtClean="0">
                <a:ea typeface="MS PGothic" pitchFamily="34" charset="-128"/>
                <a:cs typeface="Arial" charset="0"/>
              </a:rPr>
              <a:t>10 000 gilla och över 500 kommentarer på ett dygn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249488"/>
            <a:ext cx="3816350" cy="3582987"/>
          </a:xfrm>
        </p:spPr>
        <p:txBody>
          <a:bodyPr/>
          <a:lstStyle/>
          <a:p>
            <a:pPr>
              <a:buFontTx/>
              <a:buNone/>
            </a:pPr>
            <a:r>
              <a:rPr lang="sv-SE" altLang="sv-SE" sz="2000" smtClean="0">
                <a:solidFill>
                  <a:srgbClr val="003AA2"/>
                </a:solidFill>
              </a:rPr>
              <a:t>    </a:t>
            </a:r>
          </a:p>
        </p:txBody>
      </p:sp>
      <p:pic>
        <p:nvPicPr>
          <p:cNvPr id="71684" name="Picture 2" descr="F:\Cubitus baby implementering\Screenshot_2012-10-31-18-39-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2519363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3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sv-SE" sz="2800" dirty="0" smtClean="0"/>
              <a:t>Hedersomnämnande Design S, </a:t>
            </a:r>
            <a:br>
              <a:rPr lang="sv-SE" altLang="sv-SE" sz="2800" dirty="0" smtClean="0"/>
            </a:br>
            <a:r>
              <a:rPr lang="sv-SE" altLang="sv-SE" sz="2400" dirty="0"/>
              <a:t>Svensk Form designpris 2014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268760"/>
            <a:ext cx="7560840" cy="4857403"/>
          </a:xfrm>
        </p:spPr>
        <p:txBody>
          <a:bodyPr>
            <a:normAutofit/>
          </a:bodyPr>
          <a:lstStyle/>
          <a:p>
            <a:endParaRPr lang="sv-SE" altLang="sv-SE" sz="2400" dirty="0" smtClean="0"/>
          </a:p>
          <a:p>
            <a:endParaRPr lang="sv-SE" altLang="sv-SE" sz="2400" dirty="0"/>
          </a:p>
          <a:p>
            <a:pPr>
              <a:buFontTx/>
              <a:buNone/>
            </a:pPr>
            <a:r>
              <a:rPr lang="sv-SE" altLang="sv-SE" sz="3000" dirty="0" smtClean="0">
                <a:solidFill>
                  <a:srgbClr val="003AA2"/>
                </a:solidFill>
              </a:rPr>
              <a:t> </a:t>
            </a:r>
          </a:p>
          <a:p>
            <a:pPr>
              <a:buFontTx/>
              <a:buNone/>
            </a:pPr>
            <a:endParaRPr lang="sv-SE" altLang="sv-SE" sz="2400" b="1" dirty="0" smtClean="0">
              <a:solidFill>
                <a:srgbClr val="003AA2"/>
              </a:solidFill>
            </a:endParaRPr>
          </a:p>
          <a:p>
            <a:pPr marL="0" indent="0">
              <a:buNone/>
            </a:pPr>
            <a:r>
              <a:rPr lang="sv-SE" sz="2200" dirty="0"/>
              <a:t> 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251520" y="1556793"/>
            <a:ext cx="51125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1C40A4"/>
                </a:solidFill>
              </a:rPr>
              <a:t>Produkten visar att design inte värjer sig för svåra frågor. </a:t>
            </a:r>
          </a:p>
          <a:p>
            <a:r>
              <a:rPr lang="sv-SE" sz="2400" dirty="0">
                <a:solidFill>
                  <a:srgbClr val="1C40A4"/>
                </a:solidFill>
              </a:rPr>
              <a:t>Situationsdesign när den är som bäst. </a:t>
            </a:r>
          </a:p>
          <a:p>
            <a:r>
              <a:rPr lang="sv-SE" sz="2400" dirty="0">
                <a:solidFill>
                  <a:srgbClr val="1C40A4"/>
                </a:solidFill>
              </a:rPr>
              <a:t>Skapar närhet och omsorg i de mest obeskrivbara stunder. </a:t>
            </a:r>
          </a:p>
          <a:p>
            <a:r>
              <a:rPr lang="sv-SE" sz="2400" dirty="0">
                <a:solidFill>
                  <a:srgbClr val="1C40A4"/>
                </a:solidFill>
              </a:rPr>
              <a:t>Med stor förståelse för behovet av integritet och </a:t>
            </a:r>
          </a:p>
          <a:p>
            <a:r>
              <a:rPr lang="sv-SE" sz="2400" dirty="0">
                <a:solidFill>
                  <a:srgbClr val="1C40A4"/>
                </a:solidFill>
              </a:rPr>
              <a:t>praktiska behov i den svåraste sorgen, </a:t>
            </a:r>
          </a:p>
          <a:p>
            <a:r>
              <a:rPr lang="sv-SE" sz="2400" dirty="0">
                <a:solidFill>
                  <a:srgbClr val="1C40A4"/>
                </a:solidFill>
              </a:rPr>
              <a:t>utgör produkten en tyst följeslagare under den tid den behövs. </a:t>
            </a:r>
          </a:p>
          <a:p>
            <a:r>
              <a:rPr lang="sv-SE" sz="2400" dirty="0">
                <a:solidFill>
                  <a:srgbClr val="1C40A4"/>
                </a:solidFill>
              </a:rPr>
              <a:t>Den absoluta neutraliteten i formgivningen lovordas.</a:t>
            </a:r>
          </a:p>
          <a:p>
            <a:pPr>
              <a:buFontTx/>
              <a:buNone/>
            </a:pPr>
            <a:endParaRPr lang="sv-SE" altLang="sv-SE" sz="2400" dirty="0">
              <a:solidFill>
                <a:srgbClr val="003AA2"/>
              </a:solidFill>
            </a:endParaRPr>
          </a:p>
          <a:p>
            <a:pPr>
              <a:buFontTx/>
              <a:buNone/>
            </a:pPr>
            <a:r>
              <a:rPr lang="sv-SE" altLang="sv-SE" sz="1600" i="1" dirty="0"/>
              <a:t>       </a:t>
            </a:r>
          </a:p>
          <a:p>
            <a:endParaRPr lang="sv-SE" sz="1600" dirty="0">
              <a:solidFill>
                <a:srgbClr val="1C40A4"/>
              </a:solidFill>
            </a:endParaRPr>
          </a:p>
          <a:p>
            <a:r>
              <a:rPr lang="sv-SE" sz="1600" dirty="0" smtClean="0">
                <a:solidFill>
                  <a:srgbClr val="1C40A4"/>
                </a:solidFill>
              </a:rPr>
              <a:t>                                                       				</a:t>
            </a:r>
            <a:endParaRPr lang="sv-SE" sz="2400" dirty="0">
              <a:solidFill>
                <a:srgbClr val="0070C0"/>
              </a:solidFill>
            </a:endParaRPr>
          </a:p>
        </p:txBody>
      </p:sp>
      <p:pic>
        <p:nvPicPr>
          <p:cNvPr id="5" name="Bildobjekt 5" descr="D:\IMG_2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81620"/>
            <a:ext cx="3519043" cy="236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4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sv-SE" altLang="sv-SE" sz="2800" dirty="0" smtClean="0">
                <a:ea typeface="MS PGothic" pitchFamily="34" charset="-128"/>
                <a:cs typeface="Arial" charset="0"/>
              </a:rPr>
              <a:t>Från ide´ till implementering - sju år</a:t>
            </a:r>
            <a:br>
              <a:rPr lang="sv-SE" altLang="sv-SE" sz="2800" dirty="0" smtClean="0">
                <a:ea typeface="MS PGothic" pitchFamily="34" charset="-128"/>
                <a:cs typeface="Arial" charset="0"/>
              </a:rPr>
            </a:br>
            <a:r>
              <a:rPr lang="sv-SE" altLang="sv-SE" sz="2400" dirty="0" smtClean="0">
                <a:ea typeface="MS PGothic" pitchFamily="34" charset="-128"/>
                <a:cs typeface="Arial" charset="0"/>
              </a:rPr>
              <a:t>non-profit projekt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124744"/>
            <a:ext cx="7488832" cy="4707731"/>
          </a:xfrm>
        </p:spPr>
        <p:txBody>
          <a:bodyPr/>
          <a:lstStyle/>
          <a:p>
            <a:pPr>
              <a:buNone/>
            </a:pPr>
            <a:r>
              <a:rPr lang="sv-SE" sz="2000" dirty="0" smtClean="0">
                <a:solidFill>
                  <a:srgbClr val="1C40A4"/>
                </a:solidFill>
              </a:rPr>
              <a:t>Idén kom under en föreläsning på konferensen:</a:t>
            </a:r>
          </a:p>
          <a:p>
            <a:pPr>
              <a:buNone/>
            </a:pPr>
            <a:r>
              <a:rPr lang="sv-SE" sz="2000" dirty="0" smtClean="0">
                <a:solidFill>
                  <a:srgbClr val="1C40A4"/>
                </a:solidFill>
              </a:rPr>
              <a:t>International </a:t>
            </a:r>
            <a:r>
              <a:rPr lang="sv-SE" sz="2000" dirty="0" err="1">
                <a:solidFill>
                  <a:srgbClr val="1C40A4"/>
                </a:solidFill>
              </a:rPr>
              <a:t>Stillbirth</a:t>
            </a:r>
            <a:r>
              <a:rPr lang="sv-SE" sz="2000" dirty="0">
                <a:solidFill>
                  <a:srgbClr val="1C40A4"/>
                </a:solidFill>
              </a:rPr>
              <a:t> </a:t>
            </a:r>
            <a:r>
              <a:rPr lang="sv-SE" sz="2000" dirty="0" smtClean="0">
                <a:solidFill>
                  <a:srgbClr val="1C40A4"/>
                </a:solidFill>
              </a:rPr>
              <a:t>Alliance </a:t>
            </a:r>
            <a:r>
              <a:rPr lang="sv-SE" sz="2000" dirty="0" err="1" smtClean="0">
                <a:solidFill>
                  <a:srgbClr val="1C40A4"/>
                </a:solidFill>
              </a:rPr>
              <a:t>conference</a:t>
            </a:r>
            <a:r>
              <a:rPr lang="sv-SE" sz="2000" dirty="0" smtClean="0">
                <a:solidFill>
                  <a:srgbClr val="1C40A4"/>
                </a:solidFill>
              </a:rPr>
              <a:t> </a:t>
            </a:r>
            <a:r>
              <a:rPr lang="sv-SE" sz="2000" dirty="0">
                <a:solidFill>
                  <a:srgbClr val="1C40A4"/>
                </a:solidFill>
              </a:rPr>
              <a:t>in Birmingham </a:t>
            </a:r>
            <a:r>
              <a:rPr lang="sv-SE" sz="2000" b="1" dirty="0">
                <a:solidFill>
                  <a:srgbClr val="1C40A4"/>
                </a:solidFill>
              </a:rPr>
              <a:t>2007 </a:t>
            </a:r>
          </a:p>
          <a:p>
            <a:pPr>
              <a:buFontTx/>
              <a:buNone/>
            </a:pPr>
            <a:r>
              <a:rPr lang="sv-SE" altLang="sv-SE" sz="2000" dirty="0" smtClean="0">
                <a:solidFill>
                  <a:srgbClr val="003AA2"/>
                </a:solidFill>
              </a:rPr>
              <a:t>Implementeringen slutförd på alla förlossningskliniker i Sverige </a:t>
            </a:r>
            <a:r>
              <a:rPr lang="sv-SE" altLang="sv-SE" sz="2000" b="1" dirty="0" smtClean="0">
                <a:solidFill>
                  <a:srgbClr val="003AA2"/>
                </a:solidFill>
              </a:rPr>
              <a:t>2014 </a:t>
            </a:r>
          </a:p>
        </p:txBody>
      </p:sp>
      <p:sp>
        <p:nvSpPr>
          <p:cNvPr id="2" name="Rektangel 1"/>
          <p:cNvSpPr/>
          <p:nvPr/>
        </p:nvSpPr>
        <p:spPr>
          <a:xfrm>
            <a:off x="971600" y="2780928"/>
            <a:ext cx="46085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solidFill>
                  <a:srgbClr val="1C40A4"/>
                </a:solidFill>
              </a:rPr>
              <a:t>Tack till:</a:t>
            </a:r>
          </a:p>
          <a:p>
            <a:r>
              <a:rPr lang="sv-SE" sz="2400" dirty="0" smtClean="0">
                <a:solidFill>
                  <a:srgbClr val="1C40A4"/>
                </a:solidFill>
              </a:rPr>
              <a:t>Ruth </a:t>
            </a:r>
            <a:r>
              <a:rPr lang="sv-SE" sz="2400" dirty="0">
                <a:solidFill>
                  <a:srgbClr val="1C40A4"/>
                </a:solidFill>
              </a:rPr>
              <a:t>och Richard Julins Stiftelse</a:t>
            </a:r>
          </a:p>
          <a:p>
            <a:r>
              <a:rPr lang="sv-SE" sz="2400" dirty="0" err="1" smtClean="0">
                <a:solidFill>
                  <a:srgbClr val="1C40A4"/>
                </a:solidFill>
              </a:rPr>
              <a:t>Idélab</a:t>
            </a:r>
            <a:r>
              <a:rPr lang="sv-SE" sz="2400" dirty="0" smtClean="0">
                <a:solidFill>
                  <a:srgbClr val="1C40A4"/>
                </a:solidFill>
              </a:rPr>
              <a:t>, </a:t>
            </a:r>
            <a:r>
              <a:rPr lang="sv-SE" sz="2400" dirty="0">
                <a:solidFill>
                  <a:srgbClr val="1C40A4"/>
                </a:solidFill>
              </a:rPr>
              <a:t>Mälardalens högskola </a:t>
            </a:r>
          </a:p>
          <a:p>
            <a:r>
              <a:rPr lang="sv-SE" sz="2400" dirty="0">
                <a:solidFill>
                  <a:srgbClr val="1C40A4"/>
                </a:solidFill>
              </a:rPr>
              <a:t>Södermanlands Sparbank </a:t>
            </a:r>
          </a:p>
          <a:p>
            <a:r>
              <a:rPr lang="sv-SE" sz="2400" dirty="0">
                <a:solidFill>
                  <a:srgbClr val="1C40A4"/>
                </a:solidFill>
              </a:rPr>
              <a:t>Almi Södermanland </a:t>
            </a:r>
          </a:p>
          <a:p>
            <a:r>
              <a:rPr lang="sv-SE" sz="2400" dirty="0">
                <a:solidFill>
                  <a:srgbClr val="1C40A4"/>
                </a:solidFill>
              </a:rPr>
              <a:t>Sophiahemmet ideell förening </a:t>
            </a:r>
          </a:p>
          <a:p>
            <a:r>
              <a:rPr lang="sv-SE" sz="2400" dirty="0" smtClean="0">
                <a:solidFill>
                  <a:srgbClr val="1C40A4"/>
                </a:solidFill>
              </a:rPr>
              <a:t>Spädbarnsfonden</a:t>
            </a:r>
          </a:p>
          <a:p>
            <a:r>
              <a:rPr lang="sv-SE" sz="2400" dirty="0" smtClean="0">
                <a:solidFill>
                  <a:srgbClr val="1C40A4"/>
                </a:solidFill>
              </a:rPr>
              <a:t>Baby bag</a:t>
            </a:r>
          </a:p>
          <a:p>
            <a:r>
              <a:rPr lang="sv-SE" dirty="0"/>
              <a:t> </a:t>
            </a:r>
          </a:p>
        </p:txBody>
      </p:sp>
      <p:pic>
        <p:nvPicPr>
          <p:cNvPr id="7" name="Bildobjekt 5" descr="D:\IMG_2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55" y="3863726"/>
            <a:ext cx="2843845" cy="196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1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sv-SE" sz="2800" dirty="0" smtClean="0">
                <a:ea typeface="ＭＳ Ｐゴシック" pitchFamily="34" charset="-128"/>
                <a:cs typeface="Arial" charset="0"/>
              </a:rPr>
              <a:t>Tack till Innovation office </a:t>
            </a:r>
            <a:r>
              <a:rPr lang="en-US" altLang="sv-SE" sz="2800" dirty="0" err="1" smtClean="0">
                <a:ea typeface="ＭＳ Ｐゴシック" pitchFamily="34" charset="-128"/>
                <a:cs typeface="Arial" charset="0"/>
              </a:rPr>
              <a:t>Karolinska</a:t>
            </a:r>
            <a:r>
              <a:rPr lang="en-US" altLang="sv-SE" sz="28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sv-SE" sz="2800" dirty="0" err="1" smtClean="0">
                <a:ea typeface="ＭＳ Ｐゴシック" pitchFamily="34" charset="-128"/>
                <a:cs typeface="Arial" charset="0"/>
              </a:rPr>
              <a:t>Institutet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268760"/>
            <a:ext cx="7560840" cy="4857403"/>
          </a:xfrm>
        </p:spPr>
        <p:txBody>
          <a:bodyPr>
            <a:normAutofit/>
          </a:bodyPr>
          <a:lstStyle/>
          <a:p>
            <a:endParaRPr lang="sv-SE" altLang="sv-SE" sz="2400" dirty="0" smtClean="0"/>
          </a:p>
          <a:p>
            <a:endParaRPr lang="sv-SE" altLang="sv-SE" sz="2400" dirty="0"/>
          </a:p>
          <a:p>
            <a:pPr>
              <a:buFontTx/>
              <a:buNone/>
            </a:pPr>
            <a:r>
              <a:rPr lang="sv-SE" altLang="sv-SE" sz="3000" dirty="0" smtClean="0">
                <a:solidFill>
                  <a:srgbClr val="003AA2"/>
                </a:solidFill>
              </a:rPr>
              <a:t> </a:t>
            </a:r>
          </a:p>
          <a:p>
            <a:pPr>
              <a:buFontTx/>
              <a:buNone/>
            </a:pPr>
            <a:endParaRPr lang="sv-SE" altLang="sv-SE" sz="2400" b="1" dirty="0" smtClean="0">
              <a:solidFill>
                <a:srgbClr val="003AA2"/>
              </a:solidFill>
            </a:endParaRPr>
          </a:p>
          <a:p>
            <a:pPr marL="0" indent="0">
              <a:buNone/>
            </a:pPr>
            <a:r>
              <a:rPr lang="sv-SE" sz="2200" dirty="0"/>
              <a:t> 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251520" y="1484784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sv-SE" sz="2000" dirty="0">
              <a:solidFill>
                <a:srgbClr val="003AA2"/>
              </a:solidFill>
            </a:endParaRPr>
          </a:p>
          <a:p>
            <a:endParaRPr lang="en-US" altLang="sv-SE" sz="2000" dirty="0" smtClean="0">
              <a:solidFill>
                <a:srgbClr val="003AA2"/>
              </a:solidFill>
            </a:endParaRPr>
          </a:p>
          <a:p>
            <a:endParaRPr lang="en-US" altLang="sv-SE" sz="2000" dirty="0" smtClean="0">
              <a:solidFill>
                <a:srgbClr val="003AA2"/>
              </a:solidFill>
            </a:endParaRPr>
          </a:p>
          <a:p>
            <a:endParaRPr lang="sv-SE" altLang="sv-SE" sz="2000" dirty="0">
              <a:solidFill>
                <a:srgbClr val="1C40A4"/>
              </a:solidFill>
            </a:endParaRPr>
          </a:p>
          <a:p>
            <a:pPr>
              <a:buFontTx/>
              <a:buNone/>
            </a:pPr>
            <a:r>
              <a:rPr lang="sv-SE" sz="1600" dirty="0" smtClean="0">
                <a:solidFill>
                  <a:srgbClr val="1C40A4"/>
                </a:solidFill>
              </a:rPr>
              <a:t>				</a:t>
            </a:r>
            <a:endParaRPr lang="sv-SE" sz="2400" dirty="0">
              <a:solidFill>
                <a:srgbClr val="0070C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95536" y="2492896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sv-SE" sz="2400" dirty="0" smtClean="0">
              <a:solidFill>
                <a:srgbClr val="003AA2"/>
              </a:solidFill>
            </a:endParaRPr>
          </a:p>
          <a:p>
            <a:r>
              <a:rPr lang="en-US" altLang="sv-SE" sz="2400" dirty="0" err="1" smtClean="0">
                <a:solidFill>
                  <a:srgbClr val="003AA2"/>
                </a:solidFill>
              </a:rPr>
              <a:t>Samarbetsavtal</a:t>
            </a:r>
            <a:r>
              <a:rPr lang="en-US" altLang="sv-SE" sz="2400" dirty="0" smtClean="0">
                <a:solidFill>
                  <a:srgbClr val="003AA2"/>
                </a:solidFill>
              </a:rPr>
              <a:t>  </a:t>
            </a:r>
          </a:p>
          <a:p>
            <a:r>
              <a:rPr lang="en-US" altLang="sv-SE" sz="2400" dirty="0" smtClean="0">
                <a:solidFill>
                  <a:srgbClr val="003AA2"/>
                </a:solidFill>
              </a:rPr>
              <a:t>FONUS</a:t>
            </a:r>
          </a:p>
          <a:p>
            <a:endParaRPr lang="en-US" altLang="sv-SE" sz="2400" dirty="0">
              <a:solidFill>
                <a:srgbClr val="003AA2"/>
              </a:solidFill>
            </a:endParaRPr>
          </a:p>
          <a:p>
            <a:endParaRPr lang="en-US" altLang="sv-SE" sz="2800" dirty="0" smtClean="0">
              <a:solidFill>
                <a:srgbClr val="003AA2"/>
              </a:solidFill>
            </a:endParaRPr>
          </a:p>
          <a:p>
            <a:r>
              <a:rPr lang="en-US" altLang="sv-SE" sz="2800" dirty="0">
                <a:solidFill>
                  <a:srgbClr val="003AA2"/>
                </a:solidFill>
              </a:rPr>
              <a:t/>
            </a:r>
            <a:br>
              <a:rPr lang="en-US" altLang="sv-SE" sz="2800" dirty="0">
                <a:solidFill>
                  <a:srgbClr val="003AA2"/>
                </a:solidFill>
              </a:rPr>
            </a:br>
            <a:endParaRPr lang="sv-SE" altLang="sv-SE" sz="2800" dirty="0">
              <a:solidFill>
                <a:srgbClr val="003AA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9" name="Bildobjekt 5" descr="D:\IMG_2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05039"/>
            <a:ext cx="4680520" cy="32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7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sv-SE" sz="2400" dirty="0" err="1" smtClean="0"/>
              <a:t>Bakgrunden</a:t>
            </a:r>
            <a:r>
              <a:rPr lang="en-US" altLang="sv-SE" sz="2400" dirty="0" smtClean="0"/>
              <a:t> till </a:t>
            </a:r>
            <a:r>
              <a:rPr lang="en-US" altLang="sv-SE" sz="2400" dirty="0" err="1" smtClean="0"/>
              <a:t>utvecklingen</a:t>
            </a:r>
            <a:r>
              <a:rPr lang="en-US" altLang="sv-SE" sz="2400" dirty="0" smtClean="0"/>
              <a:t> </a:t>
            </a:r>
            <a:r>
              <a:rPr lang="en-US" altLang="sv-SE" sz="2400" dirty="0" err="1" smtClean="0"/>
              <a:t>av</a:t>
            </a:r>
            <a:r>
              <a:rPr lang="en-US" altLang="sv-SE" sz="2400" dirty="0" smtClean="0"/>
              <a:t> </a:t>
            </a:r>
            <a:r>
              <a:rPr lang="en-US" altLang="sv-SE" sz="2400" dirty="0" err="1" smtClean="0"/>
              <a:t>Cubitus</a:t>
            </a:r>
            <a:r>
              <a:rPr lang="en-US" altLang="sv-SE" sz="2400" dirty="0" smtClean="0"/>
              <a:t> baby -</a:t>
            </a:r>
            <a:br>
              <a:rPr lang="en-US" altLang="sv-SE" sz="2400" dirty="0" smtClean="0"/>
            </a:br>
            <a:r>
              <a:rPr lang="en-US" altLang="sv-SE" sz="1800" dirty="0"/>
              <a:t>G</a:t>
            </a:r>
            <a:r>
              <a:rPr lang="en-US" altLang="sv-SE" sz="1800" dirty="0" smtClean="0"/>
              <a:t>e </a:t>
            </a:r>
            <a:r>
              <a:rPr lang="en-US" altLang="sv-SE" sz="1800" dirty="0" err="1" smtClean="0"/>
              <a:t>tid</a:t>
            </a:r>
            <a:r>
              <a:rPr lang="en-US" altLang="sv-SE" sz="1800" dirty="0" smtClean="0"/>
              <a:t> </a:t>
            </a:r>
            <a:r>
              <a:rPr lang="en-US" altLang="sv-SE" sz="1800" dirty="0" err="1" smtClean="0"/>
              <a:t>för</a:t>
            </a:r>
            <a:r>
              <a:rPr lang="en-US" altLang="sv-SE" sz="1800" dirty="0" smtClean="0"/>
              <a:t> </a:t>
            </a:r>
            <a:r>
              <a:rPr lang="en-US" altLang="sv-SE" sz="1800" dirty="0" err="1" smtClean="0"/>
              <a:t>avsked</a:t>
            </a:r>
            <a:r>
              <a:rPr lang="en-US" altLang="sv-SE" sz="1800" dirty="0" smtClean="0"/>
              <a:t> </a:t>
            </a:r>
            <a:r>
              <a:rPr lang="en-US" altLang="sv-SE" sz="1800" dirty="0" err="1" smtClean="0"/>
              <a:t>och</a:t>
            </a:r>
            <a:r>
              <a:rPr lang="en-US" altLang="sv-SE" sz="1800" dirty="0" smtClean="0"/>
              <a:t> </a:t>
            </a:r>
            <a:r>
              <a:rPr lang="en-US" altLang="sv-SE" sz="1800" dirty="0" err="1" smtClean="0"/>
              <a:t>underlätta</a:t>
            </a:r>
            <a:r>
              <a:rPr lang="en-US" altLang="sv-SE" sz="1800" dirty="0" smtClean="0"/>
              <a:t> </a:t>
            </a:r>
            <a:r>
              <a:rPr lang="en-US" altLang="sv-SE" sz="1800" dirty="0" err="1" smtClean="0"/>
              <a:t>för</a:t>
            </a:r>
            <a:r>
              <a:rPr lang="en-US" altLang="sv-SE" sz="1800" dirty="0" smtClean="0"/>
              <a:t> </a:t>
            </a:r>
            <a:r>
              <a:rPr lang="en-US" altLang="sv-SE" sz="1800" dirty="0" err="1" smtClean="0"/>
              <a:t>dem</a:t>
            </a:r>
            <a:r>
              <a:rPr lang="en-US" altLang="sv-SE" sz="1800" dirty="0" smtClean="0"/>
              <a:t> </a:t>
            </a:r>
            <a:r>
              <a:rPr lang="en-US" altLang="sv-SE" sz="1800" dirty="0" err="1" smtClean="0"/>
              <a:t>som</a:t>
            </a:r>
            <a:r>
              <a:rPr lang="en-US" altLang="sv-SE" sz="1800" dirty="0" smtClean="0"/>
              <a:t> </a:t>
            </a:r>
            <a:r>
              <a:rPr lang="en-US" altLang="sv-SE" sz="1800" dirty="0" err="1" smtClean="0"/>
              <a:t>vill</a:t>
            </a:r>
            <a:r>
              <a:rPr lang="en-US" altLang="sv-SE" sz="1800" dirty="0" smtClean="0"/>
              <a:t> ta hem </a:t>
            </a:r>
            <a:r>
              <a:rPr lang="en-US" altLang="sv-SE" sz="1800" dirty="0" err="1" smtClean="0"/>
              <a:t>sitt</a:t>
            </a:r>
            <a:r>
              <a:rPr lang="en-US" altLang="sv-SE" sz="1800" dirty="0" smtClean="0"/>
              <a:t> barn </a:t>
            </a:r>
            <a:r>
              <a:rPr lang="en-US" altLang="sv-SE" sz="1800" dirty="0" err="1" smtClean="0"/>
              <a:t>före</a:t>
            </a:r>
            <a:r>
              <a:rPr lang="en-US" altLang="sv-SE" sz="1800" dirty="0" smtClean="0"/>
              <a:t> </a:t>
            </a:r>
            <a:r>
              <a:rPr lang="en-US" altLang="sv-SE" sz="1800" dirty="0" err="1" smtClean="0"/>
              <a:t>begravningen</a:t>
            </a:r>
            <a:r>
              <a:rPr lang="en-US" altLang="sv-SE" sz="1800" dirty="0" smtClean="0"/>
              <a:t> </a:t>
            </a:r>
            <a:endParaRPr lang="sv-SE" sz="1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268760"/>
            <a:ext cx="8928992" cy="4857403"/>
          </a:xfrm>
        </p:spPr>
        <p:txBody>
          <a:bodyPr>
            <a:normAutofit/>
          </a:bodyPr>
          <a:lstStyle/>
          <a:p>
            <a:endParaRPr lang="sv-SE" altLang="sv-SE" sz="2400" dirty="0" smtClean="0"/>
          </a:p>
          <a:p>
            <a:endParaRPr lang="sv-SE" altLang="sv-SE" sz="2400" dirty="0"/>
          </a:p>
          <a:p>
            <a:pPr>
              <a:buFontTx/>
              <a:buNone/>
            </a:pPr>
            <a:r>
              <a:rPr lang="sv-SE" altLang="sv-SE" sz="3000" dirty="0" smtClean="0">
                <a:solidFill>
                  <a:srgbClr val="003AA2"/>
                </a:solidFill>
              </a:rPr>
              <a:t> </a:t>
            </a:r>
          </a:p>
          <a:p>
            <a:pPr>
              <a:buFontTx/>
              <a:buNone/>
            </a:pPr>
            <a:endParaRPr lang="sv-SE" altLang="sv-SE" sz="2400" b="1" dirty="0" smtClean="0">
              <a:solidFill>
                <a:srgbClr val="003AA2"/>
              </a:solidFill>
            </a:endParaRPr>
          </a:p>
          <a:p>
            <a:pPr marL="0" indent="0">
              <a:buNone/>
            </a:pPr>
            <a:r>
              <a:rPr lang="sv-SE" sz="2200" dirty="0"/>
              <a:t> 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395536" y="1268760"/>
            <a:ext cx="80648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altLang="sv-SE" sz="2400" i="1" dirty="0" smtClean="0">
              <a:solidFill>
                <a:srgbClr val="003AA2"/>
              </a:solidFill>
            </a:endParaRPr>
          </a:p>
          <a:p>
            <a:r>
              <a:rPr lang="sv-SE" altLang="sv-SE" sz="2400" i="1" dirty="0" smtClean="0">
                <a:solidFill>
                  <a:srgbClr val="003AA2"/>
                </a:solidFill>
              </a:rPr>
              <a:t>”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Många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tror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att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det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värsta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som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kan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hända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är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att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föda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ett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dött</a:t>
            </a:r>
            <a:r>
              <a:rPr lang="en-US" altLang="sv-SE" sz="2400" dirty="0" smtClean="0">
                <a:solidFill>
                  <a:srgbClr val="003AA2"/>
                </a:solidFill>
              </a:rPr>
              <a:t> barn, men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det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är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inte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det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värsta</a:t>
            </a:r>
            <a:r>
              <a:rPr lang="en-US" altLang="sv-SE" sz="2400" dirty="0" smtClean="0">
                <a:solidFill>
                  <a:srgbClr val="003AA2"/>
                </a:solidFill>
              </a:rPr>
              <a:t>.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Det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värsta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var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att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lämna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henne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där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på</a:t>
            </a:r>
            <a:r>
              <a:rPr lang="en-US" altLang="sv-SE" sz="2400" dirty="0" smtClean="0">
                <a:solidFill>
                  <a:srgbClr val="003AA2"/>
                </a:solidFill>
              </a:rPr>
              <a:t> </a:t>
            </a:r>
            <a:r>
              <a:rPr lang="en-US" altLang="sv-SE" sz="2400" dirty="0" err="1" smtClean="0">
                <a:solidFill>
                  <a:srgbClr val="003AA2"/>
                </a:solidFill>
              </a:rPr>
              <a:t>sjukhuset</a:t>
            </a:r>
            <a:r>
              <a:rPr lang="en-US" altLang="sv-SE" sz="2400" dirty="0" smtClean="0">
                <a:solidFill>
                  <a:srgbClr val="003AA2"/>
                </a:solidFill>
              </a:rPr>
              <a:t>.” </a:t>
            </a:r>
            <a:r>
              <a:rPr lang="en-US" altLang="sv-SE" sz="1600" dirty="0" smtClean="0">
                <a:solidFill>
                  <a:srgbClr val="003AA2"/>
                </a:solidFill>
              </a:rPr>
              <a:t>Mamma till </a:t>
            </a:r>
            <a:r>
              <a:rPr lang="en-US" altLang="sv-SE" sz="1600" dirty="0" err="1" smtClean="0">
                <a:solidFill>
                  <a:srgbClr val="003AA2"/>
                </a:solidFill>
              </a:rPr>
              <a:t>flicka</a:t>
            </a:r>
            <a:r>
              <a:rPr lang="en-US" altLang="sv-SE" sz="1600" dirty="0" smtClean="0">
                <a:solidFill>
                  <a:srgbClr val="003AA2"/>
                </a:solidFill>
              </a:rPr>
              <a:t> </a:t>
            </a:r>
            <a:r>
              <a:rPr lang="en-US" altLang="sv-SE" sz="1600" dirty="0" err="1" smtClean="0">
                <a:solidFill>
                  <a:srgbClr val="003AA2"/>
                </a:solidFill>
              </a:rPr>
              <a:t>som</a:t>
            </a:r>
            <a:r>
              <a:rPr lang="en-US" altLang="sv-SE" sz="1600" dirty="0" smtClean="0">
                <a:solidFill>
                  <a:srgbClr val="003AA2"/>
                </a:solidFill>
              </a:rPr>
              <a:t> dog </a:t>
            </a:r>
            <a:r>
              <a:rPr lang="en-US" altLang="sv-SE" sz="1600" dirty="0" err="1" smtClean="0">
                <a:solidFill>
                  <a:srgbClr val="003AA2"/>
                </a:solidFill>
              </a:rPr>
              <a:t>i</a:t>
            </a:r>
            <a:r>
              <a:rPr lang="en-US" altLang="sv-SE" sz="1600" dirty="0" smtClean="0">
                <a:solidFill>
                  <a:srgbClr val="003AA2"/>
                </a:solidFill>
              </a:rPr>
              <a:t> </a:t>
            </a:r>
            <a:r>
              <a:rPr lang="en-US" altLang="sv-SE" sz="1600" dirty="0" err="1" smtClean="0">
                <a:solidFill>
                  <a:srgbClr val="003AA2"/>
                </a:solidFill>
              </a:rPr>
              <a:t>slutet</a:t>
            </a:r>
            <a:r>
              <a:rPr lang="en-US" altLang="sv-SE" sz="1600" dirty="0" smtClean="0">
                <a:solidFill>
                  <a:srgbClr val="003AA2"/>
                </a:solidFill>
              </a:rPr>
              <a:t> </a:t>
            </a:r>
            <a:r>
              <a:rPr lang="en-US" altLang="sv-SE" sz="1600" dirty="0" err="1" smtClean="0">
                <a:solidFill>
                  <a:srgbClr val="003AA2"/>
                </a:solidFill>
              </a:rPr>
              <a:t>av</a:t>
            </a:r>
            <a:r>
              <a:rPr lang="en-US" altLang="sv-SE" sz="1600" dirty="0" smtClean="0">
                <a:solidFill>
                  <a:srgbClr val="003AA2"/>
                </a:solidFill>
              </a:rPr>
              <a:t>  </a:t>
            </a:r>
            <a:r>
              <a:rPr lang="en-US" altLang="sv-SE" sz="1600" dirty="0" err="1" smtClean="0">
                <a:solidFill>
                  <a:srgbClr val="003AA2"/>
                </a:solidFill>
              </a:rPr>
              <a:t>graviditeten</a:t>
            </a:r>
            <a:endParaRPr lang="sv-SE" altLang="sv-SE" sz="1600" i="1" dirty="0">
              <a:solidFill>
                <a:srgbClr val="003AA2"/>
              </a:solidFill>
            </a:endParaRPr>
          </a:p>
          <a:p>
            <a:endParaRPr lang="sv-SE" sz="1600" dirty="0" smtClean="0">
              <a:solidFill>
                <a:srgbClr val="1C40A4"/>
              </a:solidFill>
            </a:endParaRPr>
          </a:p>
          <a:p>
            <a:pPr>
              <a:defRPr/>
            </a:pPr>
            <a:endParaRPr lang="sv-SE" sz="2400" dirty="0" smtClean="0">
              <a:solidFill>
                <a:srgbClr val="003AA2"/>
              </a:solidFill>
            </a:endParaRPr>
          </a:p>
          <a:p>
            <a:pPr>
              <a:defRPr/>
            </a:pPr>
            <a:r>
              <a:rPr lang="sv-SE" sz="1600" dirty="0" smtClean="0">
                <a:solidFill>
                  <a:srgbClr val="003AA2"/>
                </a:solidFill>
              </a:rPr>
              <a:t>2.5</a:t>
            </a:r>
            <a:r>
              <a:rPr lang="sv-SE" sz="1600" dirty="0">
                <a:solidFill>
                  <a:srgbClr val="003AA2"/>
                </a:solidFill>
              </a:rPr>
              <a:t>% </a:t>
            </a:r>
            <a:r>
              <a:rPr lang="sv-SE" sz="1600" dirty="0" smtClean="0">
                <a:solidFill>
                  <a:srgbClr val="003AA2"/>
                </a:solidFill>
              </a:rPr>
              <a:t>föräldrar tog hem barnet innan begravningen</a:t>
            </a:r>
            <a:r>
              <a:rPr lang="en-US" sz="1600" dirty="0" smtClean="0">
                <a:solidFill>
                  <a:srgbClr val="003AA2"/>
                </a:solidFill>
              </a:rPr>
              <a:t> </a:t>
            </a:r>
          </a:p>
          <a:p>
            <a:pPr>
              <a:defRPr/>
            </a:pPr>
            <a:endParaRPr lang="en-US" sz="1600" dirty="0">
              <a:solidFill>
                <a:srgbClr val="003AA2"/>
              </a:solidFill>
            </a:endParaRPr>
          </a:p>
          <a:p>
            <a:pPr>
              <a:defRPr/>
            </a:pPr>
            <a:r>
              <a:rPr lang="sv-SE" sz="1600" dirty="0" smtClean="0">
                <a:solidFill>
                  <a:srgbClr val="003AA2"/>
                </a:solidFill>
              </a:rPr>
              <a:t>665 (32%) mammor hade gärna tagit hem sitt barn </a:t>
            </a:r>
          </a:p>
          <a:p>
            <a:pPr>
              <a:defRPr/>
            </a:pPr>
            <a:r>
              <a:rPr lang="sv-SE" sz="1600" dirty="0" smtClean="0">
                <a:solidFill>
                  <a:srgbClr val="003AA2"/>
                </a:solidFill>
              </a:rPr>
              <a:t>om någon berättat för dem att det var möjligt</a:t>
            </a:r>
            <a:endParaRPr lang="sv-SE" sz="1600" dirty="0">
              <a:solidFill>
                <a:srgbClr val="003AA2"/>
              </a:solidFill>
            </a:endParaRPr>
          </a:p>
          <a:p>
            <a:pPr>
              <a:buFontTx/>
              <a:buNone/>
            </a:pPr>
            <a:r>
              <a:rPr lang="sv-SE" sz="1600" dirty="0" smtClean="0">
                <a:solidFill>
                  <a:srgbClr val="1C40A4"/>
                </a:solidFill>
              </a:rPr>
              <a:t>		</a:t>
            </a:r>
          </a:p>
          <a:p>
            <a:pPr>
              <a:buFontTx/>
              <a:buNone/>
            </a:pPr>
            <a:endParaRPr lang="sv-SE" sz="1600" dirty="0">
              <a:solidFill>
                <a:srgbClr val="1C40A4"/>
              </a:solidFill>
            </a:endParaRPr>
          </a:p>
          <a:p>
            <a:pPr>
              <a:buFontTx/>
              <a:buNone/>
            </a:pPr>
            <a:r>
              <a:rPr lang="sv-SE" sz="1600" dirty="0" smtClean="0">
                <a:solidFill>
                  <a:srgbClr val="1C40A4"/>
                </a:solidFill>
              </a:rPr>
              <a:t>Spädbarnsfondens Web survey, 2011		</a:t>
            </a:r>
            <a:endParaRPr lang="sv-SE" sz="2400" dirty="0">
              <a:solidFill>
                <a:srgbClr val="0070C0"/>
              </a:solidFill>
            </a:endParaRPr>
          </a:p>
        </p:txBody>
      </p:sp>
      <p:pic>
        <p:nvPicPr>
          <p:cNvPr id="5" name="Bild 1" descr="10085_the_next_gen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38" y="3704301"/>
            <a:ext cx="2408830" cy="198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9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sv-SE" sz="2800" dirty="0" err="1" smtClean="0"/>
              <a:t>Inte</a:t>
            </a:r>
            <a:r>
              <a:rPr lang="en-US" altLang="sv-SE" sz="2800" dirty="0" smtClean="0"/>
              <a:t> </a:t>
            </a:r>
            <a:r>
              <a:rPr lang="en-US" altLang="sv-SE" sz="2800" dirty="0" err="1" smtClean="0"/>
              <a:t>värdigt</a:t>
            </a:r>
            <a:r>
              <a:rPr lang="en-US" altLang="sv-SE" sz="2800" dirty="0" smtClean="0"/>
              <a:t> </a:t>
            </a:r>
            <a:r>
              <a:rPr lang="en-US" altLang="sv-SE" sz="2800" dirty="0" err="1" smtClean="0"/>
              <a:t>att</a:t>
            </a:r>
            <a:r>
              <a:rPr lang="en-US" altLang="sv-SE" sz="2800" dirty="0" smtClean="0"/>
              <a:t> </a:t>
            </a:r>
            <a:r>
              <a:rPr lang="en-US" altLang="sv-SE" sz="2800" dirty="0" err="1" smtClean="0"/>
              <a:t>förvara</a:t>
            </a:r>
            <a:r>
              <a:rPr lang="en-US" altLang="sv-SE" sz="2800" dirty="0" smtClean="0"/>
              <a:t> </a:t>
            </a:r>
            <a:r>
              <a:rPr lang="en-US" altLang="sv-SE" sz="2800" dirty="0" err="1" smtClean="0"/>
              <a:t>en</a:t>
            </a:r>
            <a:r>
              <a:rPr lang="en-US" altLang="sv-SE" sz="2800" dirty="0" smtClean="0"/>
              <a:t> </a:t>
            </a:r>
            <a:r>
              <a:rPr lang="en-US" altLang="sv-SE" sz="2800" dirty="0" err="1" smtClean="0"/>
              <a:t>död</a:t>
            </a:r>
            <a:r>
              <a:rPr lang="en-US" altLang="sv-SE" sz="2800" dirty="0" smtClean="0"/>
              <a:t> </a:t>
            </a:r>
            <a:r>
              <a:rPr lang="en-US" altLang="sv-SE" sz="2800" dirty="0" err="1" smtClean="0"/>
              <a:t>kropp</a:t>
            </a:r>
            <a:r>
              <a:rPr lang="en-US" altLang="sv-SE" sz="2800" dirty="0" smtClean="0"/>
              <a:t> </a:t>
            </a:r>
            <a:r>
              <a:rPr lang="en-US" altLang="sv-SE" sz="2800" dirty="0" err="1" smtClean="0"/>
              <a:t>i</a:t>
            </a:r>
            <a:r>
              <a:rPr lang="en-US" altLang="sv-SE" sz="2800" dirty="0" smtClean="0"/>
              <a:t> </a:t>
            </a:r>
            <a:r>
              <a:rPr lang="en-US" altLang="sv-SE" sz="2800" dirty="0" err="1" smtClean="0"/>
              <a:t>kylskåp</a:t>
            </a:r>
            <a:r>
              <a:rPr lang="en-US" altLang="sv-SE" sz="2800" dirty="0" smtClean="0"/>
              <a:t>  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268760"/>
            <a:ext cx="7560840" cy="4857403"/>
          </a:xfrm>
        </p:spPr>
        <p:txBody>
          <a:bodyPr>
            <a:normAutofit/>
          </a:bodyPr>
          <a:lstStyle/>
          <a:p>
            <a:endParaRPr lang="sv-SE" altLang="sv-SE" sz="2400" dirty="0" smtClean="0"/>
          </a:p>
          <a:p>
            <a:endParaRPr lang="sv-SE" altLang="sv-SE" sz="2400" dirty="0"/>
          </a:p>
          <a:p>
            <a:pPr>
              <a:buFontTx/>
              <a:buNone/>
            </a:pPr>
            <a:r>
              <a:rPr lang="sv-SE" altLang="sv-SE" sz="3000" dirty="0" smtClean="0">
                <a:solidFill>
                  <a:srgbClr val="003AA2"/>
                </a:solidFill>
              </a:rPr>
              <a:t> </a:t>
            </a:r>
          </a:p>
          <a:p>
            <a:pPr>
              <a:buFontTx/>
              <a:buNone/>
            </a:pPr>
            <a:endParaRPr lang="sv-SE" altLang="sv-SE" sz="2400" b="1" dirty="0" smtClean="0">
              <a:solidFill>
                <a:srgbClr val="003AA2"/>
              </a:solidFill>
            </a:endParaRPr>
          </a:p>
          <a:p>
            <a:pPr marL="0" indent="0">
              <a:buNone/>
            </a:pPr>
            <a:r>
              <a:rPr lang="sv-SE" sz="2200" dirty="0"/>
              <a:t> 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539552" y="1628800"/>
            <a:ext cx="806489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1C40A4"/>
              </a:solidFill>
            </a:endParaRPr>
          </a:p>
          <a:p>
            <a:endParaRPr lang="en-US" sz="2400" dirty="0" smtClean="0">
              <a:solidFill>
                <a:srgbClr val="1C40A4"/>
              </a:solidFill>
            </a:endParaRPr>
          </a:p>
          <a:p>
            <a:r>
              <a:rPr lang="en-US" sz="2400" dirty="0" smtClean="0">
                <a:solidFill>
                  <a:srgbClr val="1C40A4"/>
                </a:solidFill>
              </a:rPr>
              <a:t>“</a:t>
            </a:r>
            <a:r>
              <a:rPr lang="en-US" sz="2400" dirty="0" err="1" smtClean="0">
                <a:solidFill>
                  <a:srgbClr val="1C40A4"/>
                </a:solidFill>
              </a:rPr>
              <a:t>När</a:t>
            </a:r>
            <a:r>
              <a:rPr lang="en-US" sz="2400" dirty="0" smtClean="0">
                <a:solidFill>
                  <a:srgbClr val="1C40A4"/>
                </a:solidFill>
              </a:rPr>
              <a:t> jag </a:t>
            </a:r>
            <a:r>
              <a:rPr lang="en-US" sz="2400" dirty="0" err="1" smtClean="0">
                <a:solidFill>
                  <a:srgbClr val="1C40A4"/>
                </a:solidFill>
              </a:rPr>
              <a:t>miste</a:t>
            </a:r>
            <a:r>
              <a:rPr lang="en-US" sz="2400" dirty="0" smtClean="0">
                <a:solidFill>
                  <a:srgbClr val="1C40A4"/>
                </a:solidFill>
              </a:rPr>
              <a:t> min dotter </a:t>
            </a:r>
            <a:r>
              <a:rPr lang="en-US" sz="2400" dirty="0" err="1" smtClean="0">
                <a:solidFill>
                  <a:srgbClr val="1C40A4"/>
                </a:solidFill>
              </a:rPr>
              <a:t>för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två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år</a:t>
            </a:r>
            <a:r>
              <a:rPr lang="en-US" sz="2400" dirty="0" smtClean="0">
                <a:solidFill>
                  <a:srgbClr val="1C40A4"/>
                </a:solidFill>
              </a:rPr>
              <a:t> sedan, </a:t>
            </a:r>
          </a:p>
          <a:p>
            <a:r>
              <a:rPr lang="en-US" sz="2400" dirty="0" err="1">
                <a:solidFill>
                  <a:srgbClr val="1C40A4"/>
                </a:solidFill>
              </a:rPr>
              <a:t>s</a:t>
            </a:r>
            <a:r>
              <a:rPr lang="en-US" sz="2400" dirty="0" err="1" smtClean="0">
                <a:solidFill>
                  <a:srgbClr val="1C40A4"/>
                </a:solidFill>
              </a:rPr>
              <a:t>å</a:t>
            </a:r>
            <a:r>
              <a:rPr lang="en-US" sz="2400" dirty="0" smtClean="0">
                <a:solidFill>
                  <a:srgbClr val="1C40A4"/>
                </a:solidFill>
              </a:rPr>
              <a:t> hade de </a:t>
            </a:r>
            <a:r>
              <a:rPr lang="en-US" sz="2400" dirty="0" err="1" smtClean="0">
                <a:solidFill>
                  <a:srgbClr val="1C40A4"/>
                </a:solidFill>
              </a:rPr>
              <a:t>henne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i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ett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vanligt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kylskåp</a:t>
            </a:r>
            <a:r>
              <a:rPr lang="en-US" sz="2400" dirty="0" smtClean="0">
                <a:solidFill>
                  <a:srgbClr val="1C40A4"/>
                </a:solidFill>
              </a:rPr>
              <a:t>. </a:t>
            </a:r>
          </a:p>
          <a:p>
            <a:r>
              <a:rPr lang="en-US" sz="2400" dirty="0" err="1" smtClean="0">
                <a:solidFill>
                  <a:srgbClr val="1C40A4"/>
                </a:solidFill>
              </a:rPr>
              <a:t>Inte</a:t>
            </a:r>
            <a:r>
              <a:rPr lang="en-US" sz="2400" dirty="0" smtClean="0">
                <a:solidFill>
                  <a:srgbClr val="1C40A4"/>
                </a:solidFill>
              </a:rPr>
              <a:t> nog </a:t>
            </a:r>
            <a:r>
              <a:rPr lang="en-US" sz="2400" dirty="0" err="1" smtClean="0">
                <a:solidFill>
                  <a:srgbClr val="1C40A4"/>
                </a:solidFill>
              </a:rPr>
              <a:t>att</a:t>
            </a:r>
            <a:r>
              <a:rPr lang="en-US" sz="2400" dirty="0" smtClean="0">
                <a:solidFill>
                  <a:srgbClr val="1C40A4"/>
                </a:solidFill>
              </a:rPr>
              <a:t> man </a:t>
            </a:r>
            <a:r>
              <a:rPr lang="en-US" sz="2400" dirty="0" err="1" smtClean="0">
                <a:solidFill>
                  <a:srgbClr val="1C40A4"/>
                </a:solidFill>
              </a:rPr>
              <a:t>förlorat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henne</a:t>
            </a:r>
            <a:r>
              <a:rPr lang="en-US" sz="2400" dirty="0" smtClean="0">
                <a:solidFill>
                  <a:srgbClr val="1C40A4"/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rgbClr val="1C40A4"/>
                </a:solidFill>
              </a:rPr>
              <a:t>Att</a:t>
            </a:r>
            <a:r>
              <a:rPr lang="en-US" sz="2400" dirty="0" smtClean="0">
                <a:solidFill>
                  <a:srgbClr val="1C40A4"/>
                </a:solidFill>
              </a:rPr>
              <a:t> hon </a:t>
            </a:r>
            <a:r>
              <a:rPr lang="en-US" sz="2400" dirty="0" err="1" smtClean="0">
                <a:solidFill>
                  <a:srgbClr val="1C40A4"/>
                </a:solidFill>
              </a:rPr>
              <a:t>skulle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förvaras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på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det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sättet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var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rgbClr val="1C40A4"/>
                </a:solidFill>
              </a:rPr>
              <a:t>fruktansvärt</a:t>
            </a:r>
            <a:r>
              <a:rPr lang="en-US" sz="2400" dirty="0" smtClean="0">
                <a:solidFill>
                  <a:srgbClr val="1C40A4"/>
                </a:solidFill>
              </a:rPr>
              <a:t>.” </a:t>
            </a:r>
            <a:r>
              <a:rPr lang="en-US" sz="1600" dirty="0" smtClean="0">
                <a:solidFill>
                  <a:srgbClr val="1C40A4"/>
                </a:solidFill>
              </a:rPr>
              <a:t>Mamma till </a:t>
            </a:r>
            <a:r>
              <a:rPr lang="en-US" sz="1600" dirty="0" err="1" smtClean="0">
                <a:solidFill>
                  <a:srgbClr val="1C40A4"/>
                </a:solidFill>
              </a:rPr>
              <a:t>ett</a:t>
            </a:r>
            <a:r>
              <a:rPr lang="en-US" sz="1600" dirty="0" smtClean="0">
                <a:solidFill>
                  <a:srgbClr val="1C40A4"/>
                </a:solidFill>
              </a:rPr>
              <a:t> </a:t>
            </a:r>
            <a:r>
              <a:rPr lang="en-US" sz="1600" dirty="0" err="1" smtClean="0">
                <a:solidFill>
                  <a:srgbClr val="1C40A4"/>
                </a:solidFill>
              </a:rPr>
              <a:t>flicka</a:t>
            </a:r>
            <a:r>
              <a:rPr lang="en-US" sz="1600" dirty="0" smtClean="0">
                <a:solidFill>
                  <a:srgbClr val="1C40A4"/>
                </a:solidFill>
              </a:rPr>
              <a:t> </a:t>
            </a:r>
            <a:r>
              <a:rPr lang="en-US" sz="1600" dirty="0" err="1" smtClean="0">
                <a:solidFill>
                  <a:srgbClr val="1C40A4"/>
                </a:solidFill>
              </a:rPr>
              <a:t>som</a:t>
            </a:r>
            <a:r>
              <a:rPr lang="en-US" sz="1600" dirty="0" smtClean="0">
                <a:solidFill>
                  <a:srgbClr val="1C40A4"/>
                </a:solidFill>
              </a:rPr>
              <a:t> </a:t>
            </a:r>
            <a:r>
              <a:rPr lang="en-US" sz="1600" dirty="0" err="1" smtClean="0">
                <a:solidFill>
                  <a:srgbClr val="1C40A4"/>
                </a:solidFill>
              </a:rPr>
              <a:t>föddes</a:t>
            </a:r>
            <a:r>
              <a:rPr lang="en-US" sz="1600" dirty="0" smtClean="0">
                <a:solidFill>
                  <a:srgbClr val="1C40A4"/>
                </a:solidFill>
              </a:rPr>
              <a:t> </a:t>
            </a:r>
            <a:r>
              <a:rPr lang="en-US" sz="1600" dirty="0" err="1" smtClean="0">
                <a:solidFill>
                  <a:srgbClr val="1C40A4"/>
                </a:solidFill>
              </a:rPr>
              <a:t>död</a:t>
            </a:r>
            <a:endParaRPr lang="sv-SE" sz="1600" dirty="0" smtClean="0">
              <a:solidFill>
                <a:srgbClr val="1C40A4"/>
              </a:solidFill>
            </a:endParaRPr>
          </a:p>
          <a:p>
            <a:pPr>
              <a:buFontTx/>
              <a:buNone/>
            </a:pPr>
            <a:r>
              <a:rPr lang="sv-SE" altLang="sv-SE" sz="1600" i="1" dirty="0" smtClean="0"/>
              <a:t>   </a:t>
            </a:r>
            <a:endParaRPr lang="sv-SE" altLang="sv-SE" sz="1600" i="1" dirty="0"/>
          </a:p>
          <a:p>
            <a:pPr algn="r">
              <a:buFontTx/>
              <a:buNone/>
            </a:pPr>
            <a:r>
              <a:rPr lang="sv-SE" altLang="sv-SE" sz="1200" i="1" dirty="0" smtClean="0"/>
              <a:t>   </a:t>
            </a:r>
            <a:endParaRPr lang="sv-SE" altLang="sv-SE" sz="1600" dirty="0"/>
          </a:p>
          <a:p>
            <a:r>
              <a:rPr lang="sv-SE" dirty="0" smtClean="0">
                <a:solidFill>
                  <a:srgbClr val="1C40A4"/>
                </a:solidFill>
              </a:rPr>
              <a:t>Spädbarnsfondens Web survey, </a:t>
            </a:r>
            <a:r>
              <a:rPr lang="sv-SE" dirty="0">
                <a:solidFill>
                  <a:srgbClr val="1C40A4"/>
                </a:solidFill>
              </a:rPr>
              <a:t>2011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5" name="Picture 2" descr="E:\Cubitus baby\Bilder från mobilen 2014 - 2 - 1\IMG_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807" y="1700808"/>
            <a:ext cx="2863681" cy="434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7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Inte värdigt att lämna ett dött spädbarn i ett kylrum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268760"/>
            <a:ext cx="7560840" cy="4857403"/>
          </a:xfrm>
        </p:spPr>
        <p:txBody>
          <a:bodyPr>
            <a:normAutofit/>
          </a:bodyPr>
          <a:lstStyle/>
          <a:p>
            <a:endParaRPr lang="sv-SE" altLang="sv-SE" sz="2400" dirty="0" smtClean="0"/>
          </a:p>
          <a:p>
            <a:endParaRPr lang="sv-SE" altLang="sv-SE" sz="2400" dirty="0"/>
          </a:p>
          <a:p>
            <a:pPr>
              <a:buFontTx/>
              <a:buNone/>
            </a:pPr>
            <a:r>
              <a:rPr lang="sv-SE" altLang="sv-SE" sz="3000" dirty="0" smtClean="0">
                <a:solidFill>
                  <a:srgbClr val="003AA2"/>
                </a:solidFill>
              </a:rPr>
              <a:t> </a:t>
            </a:r>
          </a:p>
          <a:p>
            <a:pPr>
              <a:buFontTx/>
              <a:buNone/>
            </a:pPr>
            <a:endParaRPr lang="sv-SE" altLang="sv-SE" sz="2400" b="1" dirty="0" smtClean="0">
              <a:solidFill>
                <a:srgbClr val="003AA2"/>
              </a:solidFill>
            </a:endParaRPr>
          </a:p>
          <a:p>
            <a:pPr marL="0" indent="0">
              <a:buNone/>
            </a:pPr>
            <a:r>
              <a:rPr lang="sv-SE" sz="2200" dirty="0"/>
              <a:t> 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251520" y="1628800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1C40A4"/>
              </a:solidFill>
            </a:endParaRPr>
          </a:p>
          <a:p>
            <a:endParaRPr lang="sv-SE" sz="1600" dirty="0">
              <a:solidFill>
                <a:srgbClr val="1C40A4"/>
              </a:solidFill>
            </a:endParaRPr>
          </a:p>
          <a:p>
            <a:endParaRPr lang="sv-SE" sz="1600" dirty="0" smtClean="0">
              <a:solidFill>
                <a:srgbClr val="1C40A4"/>
              </a:solidFill>
            </a:endParaRPr>
          </a:p>
          <a:p>
            <a:pPr>
              <a:buFontTx/>
              <a:buNone/>
            </a:pPr>
            <a:r>
              <a:rPr lang="sv-SE" altLang="sv-SE" sz="1600" i="1" dirty="0" smtClean="0"/>
              <a:t>       </a:t>
            </a:r>
            <a:endParaRPr lang="sv-SE" altLang="sv-SE" sz="1600" i="1" dirty="0"/>
          </a:p>
          <a:p>
            <a:pPr algn="r">
              <a:buFontTx/>
              <a:buNone/>
            </a:pPr>
            <a:r>
              <a:rPr lang="sv-SE" altLang="sv-SE" sz="1200" i="1" dirty="0"/>
              <a:t>     </a:t>
            </a:r>
            <a:endParaRPr lang="sv-SE" altLang="sv-SE" sz="1600" dirty="0"/>
          </a:p>
          <a:p>
            <a:endParaRPr lang="en-US" sz="2400" dirty="0" smtClean="0">
              <a:solidFill>
                <a:srgbClr val="1C40A4"/>
              </a:solidFill>
            </a:endParaRPr>
          </a:p>
          <a:p>
            <a:endParaRPr lang="en-US" sz="2400" dirty="0">
              <a:solidFill>
                <a:srgbClr val="1C40A4"/>
              </a:solidFill>
            </a:endParaRPr>
          </a:p>
          <a:p>
            <a:endParaRPr lang="en-US" sz="2400" dirty="0" smtClean="0">
              <a:solidFill>
                <a:srgbClr val="1C40A4"/>
              </a:solidFill>
            </a:endParaRPr>
          </a:p>
          <a:p>
            <a:r>
              <a:rPr lang="en-US" sz="2400" dirty="0" smtClean="0">
                <a:solidFill>
                  <a:srgbClr val="1C40A4"/>
                </a:solidFill>
              </a:rPr>
              <a:t>“Bara </a:t>
            </a:r>
            <a:r>
              <a:rPr lang="en-US" sz="2400" dirty="0" err="1" smtClean="0">
                <a:solidFill>
                  <a:srgbClr val="1C40A4"/>
                </a:solidFill>
              </a:rPr>
              <a:t>tanken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på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det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gör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mig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illamående</a:t>
            </a:r>
            <a:r>
              <a:rPr lang="en-US" sz="2400" dirty="0" smtClean="0">
                <a:solidFill>
                  <a:srgbClr val="1C40A4"/>
                </a:solidFill>
              </a:rPr>
              <a:t>, </a:t>
            </a:r>
            <a:r>
              <a:rPr lang="en-US" sz="2400" dirty="0" err="1" smtClean="0">
                <a:solidFill>
                  <a:srgbClr val="1C40A4"/>
                </a:solidFill>
              </a:rPr>
              <a:t>att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vår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underbara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lilla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pojke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skulle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vara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i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ett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sterilt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kallt</a:t>
            </a:r>
            <a:r>
              <a:rPr lang="en-US" sz="2400" dirty="0" smtClean="0">
                <a:solidFill>
                  <a:srgbClr val="1C40A4"/>
                </a:solidFill>
              </a:rPr>
              <a:t> rum.” </a:t>
            </a:r>
            <a:r>
              <a:rPr lang="en-US" sz="1400" dirty="0" smtClean="0">
                <a:solidFill>
                  <a:srgbClr val="1C40A4"/>
                </a:solidFill>
              </a:rPr>
              <a:t>Mamma till </a:t>
            </a:r>
            <a:r>
              <a:rPr lang="en-US" sz="1400" dirty="0" err="1" smtClean="0">
                <a:solidFill>
                  <a:srgbClr val="1C40A4"/>
                </a:solidFill>
              </a:rPr>
              <a:t>en</a:t>
            </a:r>
            <a:r>
              <a:rPr lang="en-US" sz="1400" dirty="0" smtClean="0">
                <a:solidFill>
                  <a:srgbClr val="1C40A4"/>
                </a:solidFill>
              </a:rPr>
              <a:t> </a:t>
            </a:r>
            <a:r>
              <a:rPr lang="en-US" sz="1400" dirty="0" err="1" smtClean="0">
                <a:solidFill>
                  <a:srgbClr val="1C40A4"/>
                </a:solidFill>
              </a:rPr>
              <a:t>pojke</a:t>
            </a:r>
            <a:r>
              <a:rPr lang="en-US" sz="1400" dirty="0" smtClean="0">
                <a:solidFill>
                  <a:srgbClr val="1C40A4"/>
                </a:solidFill>
              </a:rPr>
              <a:t> </a:t>
            </a:r>
            <a:r>
              <a:rPr lang="en-US" sz="1400" dirty="0" err="1" smtClean="0">
                <a:solidFill>
                  <a:srgbClr val="1C40A4"/>
                </a:solidFill>
              </a:rPr>
              <a:t>som</a:t>
            </a:r>
            <a:r>
              <a:rPr lang="en-US" sz="1400" dirty="0" smtClean="0">
                <a:solidFill>
                  <a:srgbClr val="1C40A4"/>
                </a:solidFill>
              </a:rPr>
              <a:t> dog </a:t>
            </a:r>
            <a:r>
              <a:rPr lang="en-US" sz="1400" dirty="0" err="1" smtClean="0">
                <a:solidFill>
                  <a:srgbClr val="1C40A4"/>
                </a:solidFill>
              </a:rPr>
              <a:t>innan</a:t>
            </a:r>
            <a:r>
              <a:rPr lang="en-US" sz="1400" dirty="0" smtClean="0">
                <a:solidFill>
                  <a:srgbClr val="1C40A4"/>
                </a:solidFill>
              </a:rPr>
              <a:t> </a:t>
            </a:r>
            <a:r>
              <a:rPr lang="en-US" sz="1400" dirty="0" err="1" smtClean="0">
                <a:solidFill>
                  <a:srgbClr val="1C40A4"/>
                </a:solidFill>
              </a:rPr>
              <a:t>födelsen</a:t>
            </a:r>
            <a:endParaRPr lang="sv-SE" sz="1400" dirty="0">
              <a:solidFill>
                <a:srgbClr val="1C40A4"/>
              </a:solidFill>
            </a:endParaRPr>
          </a:p>
          <a:p>
            <a:endParaRPr lang="sv-SE" dirty="0" smtClean="0">
              <a:solidFill>
                <a:srgbClr val="1C40A4"/>
              </a:solidFill>
            </a:endParaRPr>
          </a:p>
          <a:p>
            <a:r>
              <a:rPr lang="sv-SE" dirty="0" smtClean="0">
                <a:solidFill>
                  <a:srgbClr val="1C40A4"/>
                </a:solidFill>
              </a:rPr>
              <a:t>Spädbarnsfondens Web survey, </a:t>
            </a:r>
            <a:r>
              <a:rPr lang="sv-SE" dirty="0">
                <a:solidFill>
                  <a:srgbClr val="1C40A4"/>
                </a:solidFill>
              </a:rPr>
              <a:t>2011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5" name="Picture 2" descr="E:\Cubitus baby\Bilder från mobilen 2014 - 2 - 1\IMG_0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24378"/>
            <a:ext cx="3744416" cy="249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Cubitus baby\Bilder från mobilen 2014 - 2 - 1\IMG_0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76079"/>
            <a:ext cx="3240360" cy="243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0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Utvecklingen</a:t>
            </a:r>
            <a:r>
              <a:rPr lang="en-US" sz="2800" dirty="0" smtClean="0"/>
              <a:t> </a:t>
            </a:r>
            <a:r>
              <a:rPr lang="en-US" sz="2800" dirty="0" err="1" smtClean="0"/>
              <a:t>av</a:t>
            </a:r>
            <a:r>
              <a:rPr lang="en-US" sz="2800" dirty="0" smtClean="0"/>
              <a:t> </a:t>
            </a:r>
            <a:r>
              <a:rPr lang="en-US" sz="2800" dirty="0" err="1" smtClean="0"/>
              <a:t>Cubitus</a:t>
            </a:r>
            <a:r>
              <a:rPr lang="en-US" sz="2800" dirty="0" smtClean="0"/>
              <a:t> </a:t>
            </a:r>
            <a:r>
              <a:rPr lang="en-US" sz="2800" dirty="0"/>
              <a:t>baby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268760"/>
            <a:ext cx="7560840" cy="4857403"/>
          </a:xfrm>
        </p:spPr>
        <p:txBody>
          <a:bodyPr>
            <a:normAutofit/>
          </a:bodyPr>
          <a:lstStyle/>
          <a:p>
            <a:endParaRPr lang="sv-SE" altLang="sv-SE" sz="2400" dirty="0" smtClean="0"/>
          </a:p>
          <a:p>
            <a:endParaRPr lang="sv-SE" altLang="sv-SE" sz="2400" dirty="0"/>
          </a:p>
          <a:p>
            <a:pPr>
              <a:buFontTx/>
              <a:buNone/>
            </a:pPr>
            <a:r>
              <a:rPr lang="sv-SE" altLang="sv-SE" sz="3000" dirty="0" smtClean="0">
                <a:solidFill>
                  <a:srgbClr val="003AA2"/>
                </a:solidFill>
              </a:rPr>
              <a:t> </a:t>
            </a:r>
          </a:p>
          <a:p>
            <a:pPr>
              <a:buFontTx/>
              <a:buNone/>
            </a:pPr>
            <a:endParaRPr lang="sv-SE" altLang="sv-SE" sz="2400" b="1" dirty="0" smtClean="0">
              <a:solidFill>
                <a:srgbClr val="003AA2"/>
              </a:solidFill>
            </a:endParaRPr>
          </a:p>
          <a:p>
            <a:pPr marL="0" indent="0">
              <a:buNone/>
            </a:pPr>
            <a:r>
              <a:rPr lang="sv-SE" sz="2200" dirty="0"/>
              <a:t> 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539552" y="1628800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1C40A4"/>
                </a:solidFill>
              </a:rPr>
              <a:t>Målet</a:t>
            </a:r>
            <a:r>
              <a:rPr lang="en-US" sz="2400" dirty="0" smtClean="0">
                <a:solidFill>
                  <a:srgbClr val="1C40A4"/>
                </a:solidFill>
              </a:rPr>
              <a:t> med </a:t>
            </a:r>
            <a:r>
              <a:rPr lang="en-US" sz="2400" dirty="0" err="1" smtClean="0">
                <a:solidFill>
                  <a:srgbClr val="1C40A4"/>
                </a:solidFill>
              </a:rPr>
              <a:t>att</a:t>
            </a:r>
            <a:r>
              <a:rPr lang="en-US" sz="2400" dirty="0" smtClean="0">
                <a:solidFill>
                  <a:srgbClr val="1C40A4"/>
                </a:solidFill>
              </a:rPr>
              <a:t> ta </a:t>
            </a:r>
            <a:r>
              <a:rPr lang="en-US" sz="2400" dirty="0" err="1" smtClean="0">
                <a:solidFill>
                  <a:srgbClr val="1C40A4"/>
                </a:solidFill>
              </a:rPr>
              <a:t>fram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hjälpmedlet</a:t>
            </a:r>
            <a:r>
              <a:rPr lang="en-US" sz="2400" dirty="0" smtClean="0">
                <a:solidFill>
                  <a:srgbClr val="1C40A4"/>
                </a:solidFill>
              </a:rPr>
              <a:t>  </a:t>
            </a:r>
            <a:r>
              <a:rPr lang="en-US" sz="2400" dirty="0" err="1" smtClean="0">
                <a:solidFill>
                  <a:srgbClr val="1C40A4"/>
                </a:solidFill>
              </a:rPr>
              <a:t>var</a:t>
            </a:r>
            <a:r>
              <a:rPr lang="en-US" sz="2400" dirty="0" smtClean="0">
                <a:solidFill>
                  <a:srgbClr val="1C40A4"/>
                </a:solidFill>
              </a:rPr>
              <a:t>:</a:t>
            </a:r>
          </a:p>
          <a:p>
            <a:endParaRPr lang="en-US" sz="2400" dirty="0" smtClean="0">
              <a:solidFill>
                <a:srgbClr val="1C40A4"/>
              </a:solidFill>
            </a:endParaRPr>
          </a:p>
          <a:p>
            <a:r>
              <a:rPr lang="en-US" sz="2400" dirty="0" err="1" smtClean="0">
                <a:solidFill>
                  <a:srgbClr val="1C40A4"/>
                </a:solidFill>
              </a:rPr>
              <a:t>Värdighet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och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att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optimera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föräldrarnas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möjligheter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att</a:t>
            </a:r>
            <a:r>
              <a:rPr lang="en-US" sz="2400" dirty="0" smtClean="0">
                <a:solidFill>
                  <a:srgbClr val="1C40A4"/>
                </a:solidFill>
              </a:rPr>
              <a:t> ha </a:t>
            </a:r>
            <a:r>
              <a:rPr lang="en-US" sz="2400" dirty="0" err="1" smtClean="0">
                <a:solidFill>
                  <a:srgbClr val="1C40A4"/>
                </a:solidFill>
              </a:rPr>
              <a:t>kontroll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över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situationen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och</a:t>
            </a:r>
            <a:r>
              <a:rPr lang="en-US" sz="2400" dirty="0" smtClean="0">
                <a:solidFill>
                  <a:srgbClr val="1C40A4"/>
                </a:solidFill>
              </a:rPr>
              <a:t> </a:t>
            </a:r>
            <a:r>
              <a:rPr lang="en-US" sz="2400" dirty="0" err="1" smtClean="0">
                <a:solidFill>
                  <a:srgbClr val="1C40A4"/>
                </a:solidFill>
              </a:rPr>
              <a:t>sitt</a:t>
            </a:r>
            <a:r>
              <a:rPr lang="en-US" sz="2400" dirty="0" smtClean="0">
                <a:solidFill>
                  <a:srgbClr val="1C40A4"/>
                </a:solidFill>
              </a:rPr>
              <a:t> barn. </a:t>
            </a:r>
          </a:p>
          <a:p>
            <a:endParaRPr lang="en-US" sz="2400" dirty="0" smtClean="0">
              <a:solidFill>
                <a:srgbClr val="1C40A4"/>
              </a:solidFill>
            </a:endParaRPr>
          </a:p>
          <a:p>
            <a:r>
              <a:rPr lang="sv-SE" sz="2400" dirty="0" smtClean="0">
                <a:solidFill>
                  <a:srgbClr val="1C40A4"/>
                </a:solidFill>
              </a:rPr>
              <a:t>Med support från </a:t>
            </a:r>
            <a:r>
              <a:rPr lang="sv-SE" sz="2400" i="1" dirty="0" err="1" smtClean="0">
                <a:solidFill>
                  <a:srgbClr val="1C40A4"/>
                </a:solidFill>
              </a:rPr>
              <a:t>Idélabb</a:t>
            </a:r>
            <a:r>
              <a:rPr lang="sv-SE" sz="2400" i="1" dirty="0" smtClean="0">
                <a:solidFill>
                  <a:srgbClr val="1C40A4"/>
                </a:solidFill>
              </a:rPr>
              <a:t> Mälardalens Högskola </a:t>
            </a:r>
            <a:r>
              <a:rPr lang="sv-SE" sz="2400" dirty="0" smtClean="0">
                <a:solidFill>
                  <a:srgbClr val="1C40A4"/>
                </a:solidFill>
              </a:rPr>
              <a:t>kunde en designer materialisera mina tankar till en prototyp som kunde testas i laboratorium och i vården.</a:t>
            </a:r>
          </a:p>
          <a:p>
            <a:endParaRPr lang="sv-SE" sz="2400" dirty="0">
              <a:solidFill>
                <a:srgbClr val="1C40A4"/>
              </a:solidFill>
            </a:endParaRPr>
          </a:p>
          <a:p>
            <a:r>
              <a:rPr lang="sv-SE" sz="2400" dirty="0" smtClean="0">
                <a:solidFill>
                  <a:srgbClr val="1C40A4"/>
                </a:solidFill>
              </a:rPr>
              <a:t> </a:t>
            </a:r>
            <a:endParaRPr lang="sv-SE" sz="2400" dirty="0">
              <a:solidFill>
                <a:srgbClr val="1C40A4"/>
              </a:solidFill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 smtClean="0">
              <a:solidFill>
                <a:srgbClr val="1C40A4"/>
              </a:solidFill>
            </a:endParaRPr>
          </a:p>
        </p:txBody>
      </p:sp>
      <p:pic>
        <p:nvPicPr>
          <p:cNvPr id="5" name="Bild 1" descr="10085_the_next_gen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01292"/>
            <a:ext cx="1976781" cy="15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6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sv-SE" sz="2800" dirty="0" smtClean="0"/>
              <a:t/>
            </a:r>
            <a:br>
              <a:rPr lang="en-US" altLang="sv-SE" sz="2800" dirty="0" smtClean="0"/>
            </a:br>
            <a:r>
              <a:rPr lang="en-US" altLang="sv-SE" sz="3100" dirty="0" err="1" smtClean="0"/>
              <a:t>Funktions</a:t>
            </a:r>
            <a:r>
              <a:rPr lang="en-US" altLang="sv-SE" sz="3100" dirty="0" smtClean="0"/>
              <a:t>- </a:t>
            </a:r>
            <a:r>
              <a:rPr lang="en-US" altLang="sv-SE" sz="3100" dirty="0" err="1" smtClean="0"/>
              <a:t>och</a:t>
            </a:r>
            <a:r>
              <a:rPr lang="en-US" altLang="sv-SE" sz="3100" dirty="0" smtClean="0"/>
              <a:t> design </a:t>
            </a:r>
            <a:r>
              <a:rPr lang="en-US" altLang="sv-SE" sz="3100" dirty="0" err="1" smtClean="0"/>
              <a:t>prototyp</a:t>
            </a:r>
            <a:r>
              <a:rPr lang="sv-SE" altLang="sv-SE" sz="3100" dirty="0" smtClean="0"/>
              <a:t> </a:t>
            </a:r>
            <a:br>
              <a:rPr lang="sv-SE" altLang="sv-SE" sz="3100" dirty="0" smtClean="0"/>
            </a:br>
            <a:endParaRPr lang="sv-SE" sz="31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268760"/>
            <a:ext cx="7560840" cy="4857403"/>
          </a:xfrm>
        </p:spPr>
        <p:txBody>
          <a:bodyPr>
            <a:normAutofit/>
          </a:bodyPr>
          <a:lstStyle/>
          <a:p>
            <a:endParaRPr lang="sv-SE" altLang="sv-SE" sz="2400" dirty="0" smtClean="0"/>
          </a:p>
          <a:p>
            <a:endParaRPr lang="sv-SE" altLang="sv-SE" sz="2400" dirty="0"/>
          </a:p>
          <a:p>
            <a:pPr>
              <a:buFontTx/>
              <a:buNone/>
            </a:pPr>
            <a:r>
              <a:rPr lang="sv-SE" altLang="sv-SE" sz="3000" dirty="0" smtClean="0">
                <a:solidFill>
                  <a:srgbClr val="003AA2"/>
                </a:solidFill>
              </a:rPr>
              <a:t> </a:t>
            </a:r>
          </a:p>
          <a:p>
            <a:pPr>
              <a:buFontTx/>
              <a:buNone/>
            </a:pPr>
            <a:endParaRPr lang="sv-SE" altLang="sv-SE" sz="2400" b="1" dirty="0" smtClean="0">
              <a:solidFill>
                <a:srgbClr val="003AA2"/>
              </a:solidFill>
            </a:endParaRPr>
          </a:p>
          <a:p>
            <a:pPr marL="0" indent="0">
              <a:buNone/>
            </a:pPr>
            <a:r>
              <a:rPr lang="sv-SE" sz="2200" dirty="0"/>
              <a:t> 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395536" y="1772816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2400" dirty="0" smtClean="0">
              <a:solidFill>
                <a:srgbClr val="1C40A4"/>
              </a:solidFill>
            </a:endParaRPr>
          </a:p>
          <a:p>
            <a:endParaRPr lang="sv-SE" sz="1600" dirty="0" smtClean="0">
              <a:solidFill>
                <a:srgbClr val="1C40A4"/>
              </a:solidFill>
            </a:endParaRPr>
          </a:p>
          <a:p>
            <a:pPr>
              <a:buFontTx/>
              <a:buNone/>
            </a:pPr>
            <a:r>
              <a:rPr lang="sv-SE" sz="1600" dirty="0" smtClean="0">
                <a:solidFill>
                  <a:srgbClr val="1C40A4"/>
                </a:solidFill>
              </a:rPr>
              <a:t>				</a:t>
            </a:r>
            <a:endParaRPr lang="sv-SE" sz="24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1" y="1412777"/>
            <a:ext cx="3740286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37" y="1402739"/>
            <a:ext cx="3356253" cy="264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3" y="4293096"/>
            <a:ext cx="3958250" cy="165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 rot="10800000" flipV="1">
            <a:off x="4860032" y="4000096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sv-SE" b="1" dirty="0" err="1" smtClean="0">
                <a:solidFill>
                  <a:srgbClr val="1C40A4"/>
                </a:solidFill>
              </a:rPr>
              <a:t>Kriterier</a:t>
            </a:r>
            <a:r>
              <a:rPr lang="en-US" altLang="sv-SE" b="1" dirty="0" smtClean="0">
                <a:solidFill>
                  <a:srgbClr val="1C40A4"/>
                </a:solidFill>
              </a:rPr>
              <a:t> </a:t>
            </a:r>
            <a:r>
              <a:rPr lang="en-US" altLang="sv-SE" b="1" dirty="0" err="1" smtClean="0">
                <a:solidFill>
                  <a:srgbClr val="1C40A4"/>
                </a:solidFill>
              </a:rPr>
              <a:t>för</a:t>
            </a:r>
            <a:r>
              <a:rPr lang="en-US" altLang="sv-SE" b="1" dirty="0" smtClean="0">
                <a:solidFill>
                  <a:srgbClr val="1C40A4"/>
                </a:solidFill>
              </a:rPr>
              <a:t> </a:t>
            </a:r>
            <a:r>
              <a:rPr lang="en-US" altLang="sv-SE" b="1" dirty="0" err="1" smtClean="0">
                <a:solidFill>
                  <a:srgbClr val="1C40A4"/>
                </a:solidFill>
              </a:rPr>
              <a:t>utvecklingen</a:t>
            </a:r>
            <a:r>
              <a:rPr lang="en-US" altLang="sv-SE" b="1" dirty="0" smtClean="0">
                <a:solidFill>
                  <a:srgbClr val="1C40A4"/>
                </a:solidFill>
              </a:rPr>
              <a:t> </a:t>
            </a:r>
            <a:endParaRPr lang="sv-SE" altLang="sv-SE" b="1" dirty="0" smtClean="0">
              <a:solidFill>
                <a:srgbClr val="1C40A4"/>
              </a:solidFill>
            </a:endParaRPr>
          </a:p>
          <a:p>
            <a:r>
              <a:rPr lang="sv-SE" altLang="sv-SE" dirty="0" smtClean="0">
                <a:solidFill>
                  <a:srgbClr val="003AA2"/>
                </a:solidFill>
              </a:rPr>
              <a:t>Kylförmåga</a:t>
            </a:r>
            <a:endParaRPr lang="sv-SE" altLang="sv-SE" dirty="0">
              <a:solidFill>
                <a:srgbClr val="003AA2"/>
              </a:solidFill>
            </a:endParaRPr>
          </a:p>
          <a:p>
            <a:r>
              <a:rPr lang="sv-SE" altLang="sv-SE" dirty="0" smtClean="0">
                <a:solidFill>
                  <a:srgbClr val="003AA2"/>
                </a:solidFill>
              </a:rPr>
              <a:t>Hygienisk</a:t>
            </a:r>
            <a:endParaRPr lang="sv-SE" altLang="sv-SE" dirty="0">
              <a:solidFill>
                <a:srgbClr val="003AA2"/>
              </a:solidFill>
            </a:endParaRPr>
          </a:p>
          <a:p>
            <a:r>
              <a:rPr lang="sv-SE" altLang="sv-SE" dirty="0" smtClean="0">
                <a:solidFill>
                  <a:srgbClr val="003AA2"/>
                </a:solidFill>
              </a:rPr>
              <a:t>Enkel att använda</a:t>
            </a:r>
            <a:endParaRPr lang="sv-SE" altLang="sv-SE" dirty="0">
              <a:solidFill>
                <a:srgbClr val="003AA2"/>
              </a:solidFill>
            </a:endParaRPr>
          </a:p>
          <a:p>
            <a:r>
              <a:rPr lang="sv-SE" altLang="sv-SE" dirty="0" smtClean="0">
                <a:solidFill>
                  <a:srgbClr val="003AA2"/>
                </a:solidFill>
              </a:rPr>
              <a:t>Säker och trygg</a:t>
            </a:r>
            <a:endParaRPr lang="sv-SE" altLang="sv-SE" dirty="0">
              <a:solidFill>
                <a:srgbClr val="003AA2"/>
              </a:solidFill>
            </a:endParaRPr>
          </a:p>
          <a:p>
            <a:r>
              <a:rPr lang="sv-SE" altLang="sv-SE" dirty="0" smtClean="0">
                <a:solidFill>
                  <a:srgbClr val="003AA2"/>
                </a:solidFill>
              </a:rPr>
              <a:t>Värdig  </a:t>
            </a:r>
            <a:endParaRPr lang="sv-SE" altLang="sv-SE" dirty="0">
              <a:solidFill>
                <a:srgbClr val="003AA2"/>
              </a:solidFill>
            </a:endParaRPr>
          </a:p>
          <a:p>
            <a:r>
              <a:rPr lang="sv-SE" altLang="sv-SE" dirty="0" smtClean="0">
                <a:solidFill>
                  <a:srgbClr val="003AA2"/>
                </a:solidFill>
              </a:rPr>
              <a:t>Hållbar utveckling</a:t>
            </a:r>
            <a:endParaRPr lang="sv-SE" altLang="sv-SE" dirty="0">
              <a:solidFill>
                <a:srgbClr val="003A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sv-SE" sz="2800" dirty="0" smtClean="0"/>
              <a:t>Test </a:t>
            </a:r>
            <a:r>
              <a:rPr lang="en-US" altLang="sv-SE" sz="2800" dirty="0" err="1" smtClean="0"/>
              <a:t>på</a:t>
            </a:r>
            <a:r>
              <a:rPr lang="en-US" altLang="sv-SE" sz="2800" dirty="0" smtClean="0"/>
              <a:t> </a:t>
            </a:r>
            <a:r>
              <a:rPr lang="en-US" altLang="sv-SE" sz="2800" dirty="0" err="1" smtClean="0"/>
              <a:t>två</a:t>
            </a:r>
            <a:r>
              <a:rPr lang="en-US" altLang="sv-SE" sz="2800" dirty="0" smtClean="0"/>
              <a:t> </a:t>
            </a:r>
            <a:r>
              <a:rPr lang="en-US" altLang="sv-SE" sz="2800" dirty="0" err="1" smtClean="0"/>
              <a:t>förlossningskliniker</a:t>
            </a:r>
            <a:r>
              <a:rPr lang="en-US" altLang="sv-SE" sz="2800" dirty="0" smtClean="0"/>
              <a:t> 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268760"/>
            <a:ext cx="7560840" cy="4857403"/>
          </a:xfrm>
        </p:spPr>
        <p:txBody>
          <a:bodyPr>
            <a:normAutofit/>
          </a:bodyPr>
          <a:lstStyle/>
          <a:p>
            <a:endParaRPr lang="sv-SE" altLang="sv-SE" sz="2400" dirty="0" smtClean="0"/>
          </a:p>
          <a:p>
            <a:endParaRPr lang="sv-SE" altLang="sv-SE" sz="2400" dirty="0"/>
          </a:p>
          <a:p>
            <a:pPr>
              <a:buFontTx/>
              <a:buNone/>
            </a:pPr>
            <a:r>
              <a:rPr lang="sv-SE" altLang="sv-SE" sz="3000" dirty="0" smtClean="0">
                <a:solidFill>
                  <a:srgbClr val="003AA2"/>
                </a:solidFill>
              </a:rPr>
              <a:t> </a:t>
            </a:r>
          </a:p>
          <a:p>
            <a:pPr>
              <a:buFontTx/>
              <a:buNone/>
            </a:pPr>
            <a:endParaRPr lang="sv-SE" altLang="sv-SE" sz="2400" b="1" dirty="0" smtClean="0">
              <a:solidFill>
                <a:srgbClr val="003AA2"/>
              </a:solidFill>
            </a:endParaRPr>
          </a:p>
          <a:p>
            <a:pPr marL="0" indent="0">
              <a:buNone/>
            </a:pPr>
            <a:r>
              <a:rPr lang="sv-SE" sz="2200" dirty="0"/>
              <a:t> 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251520" y="1484784"/>
            <a:ext cx="633670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sv-SE" sz="2000" dirty="0" err="1" smtClean="0">
                <a:solidFill>
                  <a:srgbClr val="1C40A4"/>
                </a:solidFill>
              </a:rPr>
              <a:t>Utvärdering</a:t>
            </a:r>
            <a:r>
              <a:rPr lang="en-US" altLang="sv-SE" sz="2000" dirty="0" smtClean="0">
                <a:solidFill>
                  <a:srgbClr val="1C40A4"/>
                </a:solidFill>
              </a:rPr>
              <a:t>:</a:t>
            </a:r>
          </a:p>
          <a:p>
            <a:r>
              <a:rPr lang="en-US" altLang="sv-SE" sz="2000" dirty="0" err="1" smtClean="0">
                <a:solidFill>
                  <a:srgbClr val="003AA2"/>
                </a:solidFill>
              </a:rPr>
              <a:t>Temperaturen</a:t>
            </a:r>
            <a:r>
              <a:rPr lang="en-US" altLang="sv-SE" sz="2000" dirty="0" smtClean="0">
                <a:solidFill>
                  <a:srgbClr val="003AA2"/>
                </a:solidFill>
              </a:rPr>
              <a:t> med </a:t>
            </a:r>
            <a:r>
              <a:rPr lang="en-US" altLang="sv-SE" sz="2000" dirty="0" err="1" smtClean="0">
                <a:solidFill>
                  <a:srgbClr val="003AA2"/>
                </a:solidFill>
              </a:rPr>
              <a:t>barnet</a:t>
            </a:r>
            <a:r>
              <a:rPr lang="en-US" altLang="sv-SE" sz="2000" dirty="0" smtClean="0">
                <a:solidFill>
                  <a:srgbClr val="003AA2"/>
                </a:solidFill>
              </a:rPr>
              <a:t> </a:t>
            </a:r>
            <a:r>
              <a:rPr lang="en-US" altLang="sv-SE" sz="2000" dirty="0" err="1" smtClean="0">
                <a:solidFill>
                  <a:srgbClr val="003AA2"/>
                </a:solidFill>
              </a:rPr>
              <a:t>i</a:t>
            </a:r>
            <a:r>
              <a:rPr lang="en-US" altLang="sv-SE" sz="2000" dirty="0" smtClean="0">
                <a:solidFill>
                  <a:srgbClr val="003AA2"/>
                </a:solidFill>
              </a:rPr>
              <a:t> </a:t>
            </a:r>
            <a:r>
              <a:rPr lang="en-US" altLang="sv-SE" sz="2000" dirty="0" err="1" smtClean="0">
                <a:solidFill>
                  <a:srgbClr val="003AA2"/>
                </a:solidFill>
              </a:rPr>
              <a:t>Cubitus</a:t>
            </a:r>
            <a:r>
              <a:rPr lang="en-US" altLang="sv-SE" sz="2000" dirty="0" smtClean="0">
                <a:solidFill>
                  <a:srgbClr val="003AA2"/>
                </a:solidFill>
              </a:rPr>
              <a:t> baby?</a:t>
            </a:r>
            <a:r>
              <a:rPr lang="en-US" altLang="sv-SE" sz="2000" dirty="0">
                <a:solidFill>
                  <a:srgbClr val="003AA2"/>
                </a:solidFill>
              </a:rPr>
              <a:t/>
            </a:r>
            <a:br>
              <a:rPr lang="en-US" altLang="sv-SE" sz="2000" dirty="0">
                <a:solidFill>
                  <a:srgbClr val="003AA2"/>
                </a:solidFill>
              </a:rPr>
            </a:br>
            <a:r>
              <a:rPr lang="en-US" altLang="sv-SE" sz="2000" dirty="0" err="1" smtClean="0">
                <a:solidFill>
                  <a:srgbClr val="003AA2"/>
                </a:solidFill>
              </a:rPr>
              <a:t>Temperaturen</a:t>
            </a:r>
            <a:r>
              <a:rPr lang="en-US" altLang="sv-SE" sz="2000" dirty="0" smtClean="0">
                <a:solidFill>
                  <a:srgbClr val="003AA2"/>
                </a:solidFill>
              </a:rPr>
              <a:t> </a:t>
            </a:r>
            <a:r>
              <a:rPr lang="en-US" altLang="sv-SE" sz="2000" dirty="0" err="1" smtClean="0">
                <a:solidFill>
                  <a:srgbClr val="003AA2"/>
                </a:solidFill>
              </a:rPr>
              <a:t>när</a:t>
            </a:r>
            <a:r>
              <a:rPr lang="en-US" altLang="sv-SE" sz="2000" dirty="0" smtClean="0">
                <a:solidFill>
                  <a:srgbClr val="003AA2"/>
                </a:solidFill>
              </a:rPr>
              <a:t> </a:t>
            </a:r>
            <a:r>
              <a:rPr lang="en-US" altLang="sv-SE" sz="2000" dirty="0" err="1" smtClean="0">
                <a:solidFill>
                  <a:srgbClr val="003AA2"/>
                </a:solidFill>
              </a:rPr>
              <a:t>kylblocken</a:t>
            </a:r>
            <a:r>
              <a:rPr lang="en-US" altLang="sv-SE" sz="2000" dirty="0" smtClean="0">
                <a:solidFill>
                  <a:srgbClr val="003AA2"/>
                </a:solidFill>
              </a:rPr>
              <a:t> </a:t>
            </a:r>
            <a:r>
              <a:rPr lang="en-US" altLang="sv-SE" sz="2000" dirty="0" err="1" smtClean="0">
                <a:solidFill>
                  <a:srgbClr val="003AA2"/>
                </a:solidFill>
              </a:rPr>
              <a:t>byts</a:t>
            </a:r>
            <a:r>
              <a:rPr lang="en-US" altLang="sv-SE" sz="2000" dirty="0" smtClean="0">
                <a:solidFill>
                  <a:srgbClr val="003AA2"/>
                </a:solidFill>
              </a:rPr>
              <a:t>?</a:t>
            </a:r>
            <a:r>
              <a:rPr lang="en-US" altLang="sv-SE" sz="2000" dirty="0">
                <a:solidFill>
                  <a:srgbClr val="003AA2"/>
                </a:solidFill>
              </a:rPr>
              <a:t/>
            </a:r>
            <a:br>
              <a:rPr lang="en-US" altLang="sv-SE" sz="2000" dirty="0">
                <a:solidFill>
                  <a:srgbClr val="003AA2"/>
                </a:solidFill>
              </a:rPr>
            </a:br>
            <a:r>
              <a:rPr lang="en-US" altLang="sv-SE" sz="2000" dirty="0" err="1" smtClean="0">
                <a:solidFill>
                  <a:srgbClr val="003AA2"/>
                </a:solidFill>
              </a:rPr>
              <a:t>Antal</a:t>
            </a:r>
            <a:r>
              <a:rPr lang="en-US" altLang="sv-SE" sz="2000" dirty="0" smtClean="0">
                <a:solidFill>
                  <a:srgbClr val="003AA2"/>
                </a:solidFill>
              </a:rPr>
              <a:t> </a:t>
            </a:r>
            <a:r>
              <a:rPr lang="en-US" altLang="sv-SE" sz="2000" dirty="0" err="1" smtClean="0">
                <a:solidFill>
                  <a:srgbClr val="003AA2"/>
                </a:solidFill>
              </a:rPr>
              <a:t>gånger</a:t>
            </a:r>
            <a:r>
              <a:rPr lang="en-US" altLang="sv-SE" sz="2000" dirty="0" smtClean="0">
                <a:solidFill>
                  <a:srgbClr val="003AA2"/>
                </a:solidFill>
              </a:rPr>
              <a:t> </a:t>
            </a:r>
            <a:r>
              <a:rPr lang="en-US" altLang="sv-SE" sz="2000" dirty="0" err="1" smtClean="0">
                <a:solidFill>
                  <a:srgbClr val="003AA2"/>
                </a:solidFill>
              </a:rPr>
              <a:t>kylblocken</a:t>
            </a:r>
            <a:r>
              <a:rPr lang="en-US" altLang="sv-SE" sz="2000" dirty="0" smtClean="0">
                <a:solidFill>
                  <a:srgbClr val="003AA2"/>
                </a:solidFill>
              </a:rPr>
              <a:t> </a:t>
            </a:r>
            <a:r>
              <a:rPr lang="en-US" altLang="sv-SE" sz="2000" dirty="0" err="1" smtClean="0">
                <a:solidFill>
                  <a:srgbClr val="003AA2"/>
                </a:solidFill>
              </a:rPr>
              <a:t>byttes</a:t>
            </a:r>
            <a:r>
              <a:rPr lang="en-US" altLang="sv-SE" sz="2000" dirty="0" smtClean="0">
                <a:solidFill>
                  <a:srgbClr val="003AA2"/>
                </a:solidFill>
              </a:rPr>
              <a:t>?</a:t>
            </a:r>
            <a:r>
              <a:rPr lang="en-US" altLang="sv-SE" sz="2000" dirty="0">
                <a:solidFill>
                  <a:srgbClr val="003AA2"/>
                </a:solidFill>
              </a:rPr>
              <a:t/>
            </a:r>
            <a:br>
              <a:rPr lang="en-US" altLang="sv-SE" sz="2000" dirty="0">
                <a:solidFill>
                  <a:srgbClr val="003AA2"/>
                </a:solidFill>
              </a:rPr>
            </a:br>
            <a:r>
              <a:rPr lang="en-US" altLang="sv-SE" sz="2000" dirty="0" err="1" smtClean="0">
                <a:solidFill>
                  <a:srgbClr val="003AA2"/>
                </a:solidFill>
              </a:rPr>
              <a:t>Barnmorskornas</a:t>
            </a:r>
            <a:r>
              <a:rPr lang="en-US" altLang="sv-SE" sz="2000" dirty="0" smtClean="0">
                <a:solidFill>
                  <a:srgbClr val="003AA2"/>
                </a:solidFill>
              </a:rPr>
              <a:t> </a:t>
            </a:r>
            <a:r>
              <a:rPr lang="en-US" altLang="sv-SE" sz="2000" dirty="0" err="1" smtClean="0">
                <a:solidFill>
                  <a:srgbClr val="003AA2"/>
                </a:solidFill>
              </a:rPr>
              <a:t>uppfattning</a:t>
            </a:r>
            <a:r>
              <a:rPr lang="en-US" altLang="sv-SE" sz="2000" dirty="0" smtClean="0">
                <a:solidFill>
                  <a:srgbClr val="003AA2"/>
                </a:solidFill>
              </a:rPr>
              <a:t> </a:t>
            </a:r>
            <a:r>
              <a:rPr lang="en-US" altLang="sv-SE" sz="2000" dirty="0" err="1" smtClean="0">
                <a:solidFill>
                  <a:srgbClr val="003AA2"/>
                </a:solidFill>
              </a:rPr>
              <a:t>av</a:t>
            </a:r>
            <a:r>
              <a:rPr lang="en-US" altLang="sv-SE" sz="2000" dirty="0" smtClean="0">
                <a:solidFill>
                  <a:srgbClr val="003AA2"/>
                </a:solidFill>
              </a:rPr>
              <a:t> </a:t>
            </a:r>
            <a:r>
              <a:rPr lang="en-US" altLang="sv-SE" sz="2000" dirty="0" err="1" smtClean="0">
                <a:solidFill>
                  <a:srgbClr val="003AA2"/>
                </a:solidFill>
              </a:rPr>
              <a:t>hjäpmedlet</a:t>
            </a:r>
            <a:r>
              <a:rPr lang="en-US" altLang="sv-SE" sz="2000" dirty="0" smtClean="0">
                <a:solidFill>
                  <a:srgbClr val="003AA2"/>
                </a:solidFill>
              </a:rPr>
              <a:t>?</a:t>
            </a:r>
          </a:p>
          <a:p>
            <a:endParaRPr lang="en-US" altLang="sv-SE" sz="2000" dirty="0">
              <a:solidFill>
                <a:srgbClr val="003AA2"/>
              </a:solidFill>
            </a:endParaRPr>
          </a:p>
          <a:p>
            <a:r>
              <a:rPr lang="en-US" altLang="sv-SE" sz="3200" dirty="0" err="1" smtClean="0">
                <a:solidFill>
                  <a:srgbClr val="003AA2"/>
                </a:solidFill>
              </a:rPr>
              <a:t>Det</a:t>
            </a:r>
            <a:r>
              <a:rPr lang="en-US" altLang="sv-SE" sz="3200" dirty="0" smtClean="0">
                <a:solidFill>
                  <a:srgbClr val="003AA2"/>
                </a:solidFill>
              </a:rPr>
              <a:t> </a:t>
            </a:r>
            <a:r>
              <a:rPr lang="en-US" altLang="sv-SE" sz="3200" dirty="0" err="1" smtClean="0">
                <a:solidFill>
                  <a:srgbClr val="003AA2"/>
                </a:solidFill>
              </a:rPr>
              <a:t>fungerade</a:t>
            </a:r>
            <a:r>
              <a:rPr lang="en-US" altLang="sv-SE" sz="3200" dirty="0" smtClean="0">
                <a:solidFill>
                  <a:srgbClr val="003AA2"/>
                </a:solidFill>
              </a:rPr>
              <a:t>!!!</a:t>
            </a:r>
          </a:p>
          <a:p>
            <a:endParaRPr lang="en-US" altLang="sv-SE" sz="2000" dirty="0" smtClean="0">
              <a:solidFill>
                <a:srgbClr val="003AA2"/>
              </a:solidFill>
            </a:endParaRPr>
          </a:p>
          <a:p>
            <a:r>
              <a:rPr lang="en-US" altLang="sv-SE" sz="2000" dirty="0" err="1" smtClean="0">
                <a:solidFill>
                  <a:srgbClr val="1C40A4"/>
                </a:solidFill>
              </a:rPr>
              <a:t>Ett</a:t>
            </a:r>
            <a:r>
              <a:rPr lang="en-US" altLang="sv-SE" sz="2000" dirty="0" smtClean="0">
                <a:solidFill>
                  <a:srgbClr val="1C40A4"/>
                </a:solidFill>
              </a:rPr>
              <a:t> team med </a:t>
            </a:r>
            <a:r>
              <a:rPr lang="en-US" altLang="sv-SE" sz="2000" dirty="0" err="1" smtClean="0">
                <a:solidFill>
                  <a:srgbClr val="1C40A4"/>
                </a:solidFill>
              </a:rPr>
              <a:t>utvecklingsingenjör</a:t>
            </a:r>
            <a:r>
              <a:rPr lang="en-US" altLang="sv-SE" sz="2000" dirty="0">
                <a:solidFill>
                  <a:srgbClr val="1C40A4"/>
                </a:solidFill>
              </a:rPr>
              <a:t> </a:t>
            </a:r>
            <a:r>
              <a:rPr lang="en-US" altLang="sv-SE" sz="2000" dirty="0" err="1" smtClean="0">
                <a:solidFill>
                  <a:srgbClr val="1C40A4"/>
                </a:solidFill>
              </a:rPr>
              <a:t>och</a:t>
            </a:r>
            <a:r>
              <a:rPr lang="en-US" altLang="sv-SE" sz="2000" dirty="0" smtClean="0">
                <a:solidFill>
                  <a:srgbClr val="1C40A4"/>
                </a:solidFill>
              </a:rPr>
              <a:t>  </a:t>
            </a:r>
          </a:p>
          <a:p>
            <a:r>
              <a:rPr lang="en-US" altLang="sv-SE" sz="2000" dirty="0" smtClean="0">
                <a:solidFill>
                  <a:srgbClr val="1C40A4"/>
                </a:solidFill>
              </a:rPr>
              <a:t>designers </a:t>
            </a:r>
            <a:r>
              <a:rPr lang="en-US" altLang="sv-SE" sz="2000" dirty="0" err="1" smtClean="0">
                <a:solidFill>
                  <a:srgbClr val="1C40A4"/>
                </a:solidFill>
              </a:rPr>
              <a:t>sätts</a:t>
            </a:r>
            <a:r>
              <a:rPr lang="en-US" altLang="sv-SE" sz="2000" dirty="0" smtClean="0">
                <a:solidFill>
                  <a:srgbClr val="1C40A4"/>
                </a:solidFill>
              </a:rPr>
              <a:t> </a:t>
            </a:r>
            <a:r>
              <a:rPr lang="en-US" altLang="sv-SE" sz="2000" dirty="0" err="1" smtClean="0">
                <a:solidFill>
                  <a:srgbClr val="1C40A4"/>
                </a:solidFill>
              </a:rPr>
              <a:t>samman</a:t>
            </a:r>
            <a:endParaRPr lang="en-US" altLang="sv-SE" sz="2000" dirty="0" smtClean="0">
              <a:solidFill>
                <a:srgbClr val="1C40A4"/>
              </a:solidFill>
            </a:endParaRPr>
          </a:p>
          <a:p>
            <a:endParaRPr lang="en-US" altLang="sv-SE" sz="2000" dirty="0">
              <a:solidFill>
                <a:srgbClr val="1C40A4"/>
              </a:solidFill>
            </a:endParaRPr>
          </a:p>
          <a:p>
            <a:endParaRPr lang="sv-SE" altLang="sv-SE" sz="2000" dirty="0">
              <a:solidFill>
                <a:srgbClr val="1C40A4"/>
              </a:solidFill>
            </a:endParaRPr>
          </a:p>
          <a:p>
            <a:pPr>
              <a:buFontTx/>
              <a:buNone/>
            </a:pPr>
            <a:r>
              <a:rPr lang="sv-SE" sz="1600" dirty="0" smtClean="0">
                <a:solidFill>
                  <a:srgbClr val="1C40A4"/>
                </a:solidFill>
              </a:rPr>
              <a:t>				</a:t>
            </a:r>
            <a:endParaRPr lang="sv-SE" sz="2400" dirty="0">
              <a:solidFill>
                <a:srgbClr val="0070C0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82625"/>
            <a:ext cx="3672656" cy="279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Knightec_RG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52" y="6009099"/>
            <a:ext cx="1368153" cy="3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6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sv-SE" sz="3100" dirty="0" smtClean="0"/>
              <a:t/>
            </a:r>
            <a:br>
              <a:rPr lang="en-US" altLang="sv-SE" sz="3100" dirty="0" smtClean="0"/>
            </a:br>
            <a:r>
              <a:rPr lang="en-US" altLang="sv-SE" sz="3100" dirty="0" err="1" smtClean="0"/>
              <a:t>Olika</a:t>
            </a:r>
            <a:r>
              <a:rPr lang="en-US" altLang="sv-SE" sz="3100" dirty="0" smtClean="0"/>
              <a:t> </a:t>
            </a:r>
            <a:r>
              <a:rPr lang="en-US" altLang="sv-SE" sz="3100" dirty="0" err="1" smtClean="0"/>
              <a:t>ideer</a:t>
            </a:r>
            <a:r>
              <a:rPr lang="en-US" altLang="sv-SE" sz="3100" dirty="0" smtClean="0"/>
              <a:t> </a:t>
            </a:r>
            <a:r>
              <a:rPr lang="en-US" altLang="sv-SE" sz="3100" dirty="0" err="1" smtClean="0"/>
              <a:t>för</a:t>
            </a:r>
            <a:r>
              <a:rPr lang="en-US" altLang="sv-SE" sz="3100" dirty="0" smtClean="0"/>
              <a:t> </a:t>
            </a:r>
            <a:r>
              <a:rPr lang="en-US" altLang="sv-SE" sz="3100" dirty="0" err="1" smtClean="0"/>
              <a:t>funktionella</a:t>
            </a:r>
            <a:r>
              <a:rPr lang="en-US" altLang="sv-SE" sz="3100" dirty="0" smtClean="0"/>
              <a:t> </a:t>
            </a:r>
            <a:r>
              <a:rPr lang="en-US" altLang="sv-SE" sz="3100" dirty="0" err="1" smtClean="0"/>
              <a:t>lösningar</a:t>
            </a:r>
            <a:r>
              <a:rPr lang="sv-SE" altLang="sv-SE" sz="3100" dirty="0">
                <a:ea typeface="ＭＳ Ｐゴシック" pitchFamily="34" charset="-128"/>
                <a:cs typeface="Arial" charset="0"/>
              </a:rPr>
              <a:t/>
            </a:r>
            <a:br>
              <a:rPr lang="sv-SE" altLang="sv-SE" sz="3100" dirty="0">
                <a:ea typeface="ＭＳ Ｐゴシック" pitchFamily="34" charset="-128"/>
                <a:cs typeface="Arial" charset="0"/>
              </a:rPr>
            </a:br>
            <a:r>
              <a:rPr lang="en-US" altLang="sv-SE" sz="2800" dirty="0" smtClean="0"/>
              <a:t> 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268761"/>
            <a:ext cx="7560840" cy="4680520"/>
          </a:xfrm>
        </p:spPr>
        <p:txBody>
          <a:bodyPr>
            <a:normAutofit/>
          </a:bodyPr>
          <a:lstStyle/>
          <a:p>
            <a:endParaRPr lang="sv-SE" altLang="sv-SE" sz="2400" dirty="0" smtClean="0"/>
          </a:p>
          <a:p>
            <a:endParaRPr lang="sv-SE" altLang="sv-SE" sz="2400" dirty="0"/>
          </a:p>
          <a:p>
            <a:pPr>
              <a:buFontTx/>
              <a:buNone/>
            </a:pPr>
            <a:r>
              <a:rPr lang="sv-SE" altLang="sv-SE" sz="3000" dirty="0" smtClean="0">
                <a:solidFill>
                  <a:srgbClr val="003AA2"/>
                </a:solidFill>
              </a:rPr>
              <a:t> </a:t>
            </a:r>
          </a:p>
          <a:p>
            <a:pPr>
              <a:buFontTx/>
              <a:buNone/>
            </a:pPr>
            <a:endParaRPr lang="sv-SE" altLang="sv-SE" sz="2400" b="1" dirty="0" smtClean="0">
              <a:solidFill>
                <a:srgbClr val="003AA2"/>
              </a:solidFill>
            </a:endParaRPr>
          </a:p>
          <a:p>
            <a:pPr marL="0" indent="0">
              <a:buNone/>
            </a:pPr>
            <a:r>
              <a:rPr lang="sv-SE" sz="2200" dirty="0"/>
              <a:t> 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251520" y="1484784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sv-SE" sz="2000" dirty="0" smtClean="0">
              <a:solidFill>
                <a:srgbClr val="003AA2"/>
              </a:solidFill>
            </a:endParaRPr>
          </a:p>
          <a:p>
            <a:endParaRPr lang="en-US" altLang="sv-SE" sz="2000" dirty="0">
              <a:solidFill>
                <a:srgbClr val="003AA2"/>
              </a:solidFill>
            </a:endParaRPr>
          </a:p>
          <a:p>
            <a:endParaRPr lang="en-US" altLang="sv-SE" sz="2000" dirty="0">
              <a:solidFill>
                <a:srgbClr val="1C40A4"/>
              </a:solidFill>
            </a:endParaRPr>
          </a:p>
          <a:p>
            <a:endParaRPr lang="sv-SE" altLang="sv-SE" sz="2000" dirty="0">
              <a:solidFill>
                <a:srgbClr val="1C40A4"/>
              </a:solidFill>
            </a:endParaRPr>
          </a:p>
          <a:p>
            <a:pPr>
              <a:buFontTx/>
              <a:buNone/>
            </a:pPr>
            <a:r>
              <a:rPr lang="sv-SE" sz="1600" dirty="0" smtClean="0">
                <a:solidFill>
                  <a:srgbClr val="1C40A4"/>
                </a:solidFill>
              </a:rPr>
              <a:t>				</a:t>
            </a:r>
            <a:endParaRPr lang="sv-SE" sz="2400" dirty="0">
              <a:solidFill>
                <a:srgbClr val="0070C0"/>
              </a:solidFill>
            </a:endParaRPr>
          </a:p>
        </p:txBody>
      </p:sp>
      <p:pic>
        <p:nvPicPr>
          <p:cNvPr id="7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5724"/>
            <a:ext cx="4824536" cy="428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9"/>
          <a:stretch>
            <a:fillRect/>
          </a:stretch>
        </p:blipFill>
        <p:spPr bwMode="auto">
          <a:xfrm>
            <a:off x="4932040" y="1851263"/>
            <a:ext cx="4024312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0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Solstån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8475</TotalTime>
  <Words>599</Words>
  <Application>Microsoft Office PowerPoint</Application>
  <PresentationFormat>Bildspel på skärmen (4:3)</PresentationFormat>
  <Paragraphs>296</Paragraphs>
  <Slides>24</Slides>
  <Notes>23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Georgia</vt:lpstr>
      <vt:lpstr>News Gothic MT</vt:lpstr>
      <vt:lpstr>Office-tema</vt:lpstr>
      <vt:lpstr>PowerPoint-presentation</vt:lpstr>
      <vt:lpstr>Cubitus baby-  En innovation för bättre vård när barn dör före födelsen</vt:lpstr>
      <vt:lpstr>Bakgrunden till utvecklingen av Cubitus baby - Ge tid för avsked och underlätta för dem som vill ta hem sitt barn före begravningen </vt:lpstr>
      <vt:lpstr>Inte värdigt att förvara en död kropp i kylskåp  </vt:lpstr>
      <vt:lpstr>Inte värdigt att lämna ett dött spädbarn i ett kylrum</vt:lpstr>
      <vt:lpstr>Utvecklingen av Cubitus baby</vt:lpstr>
      <vt:lpstr> Funktions- och design prototyp  </vt:lpstr>
      <vt:lpstr>Test på två förlossningskliniker </vt:lpstr>
      <vt:lpstr> Olika ideer för funktionella lösningar  </vt:lpstr>
      <vt:lpstr>Olika lösningar övervägs</vt:lpstr>
      <vt:lpstr>Test limning av material till stommen</vt:lpstr>
      <vt:lpstr>Handgjord stomme- test av kylblocken</vt:lpstr>
      <vt:lpstr>      Enkel teknik för kylning       designer och sömnadsleverantörer sätts samman </vt:lpstr>
      <vt:lpstr>        Kylblocken kan bytas utan att ”störa” barnet  - en omvårdnadshandling        designer och sömnadsleverantörer sätts samman </vt:lpstr>
      <vt:lpstr>        Föräldrarna kan ta hem sitt barn innan begravningen        designer och sömnadsleverantörer sätts samman </vt:lpstr>
      <vt:lpstr>         Cubitus Baby som kista         designer och sömnadsleverantörer sätts samman </vt:lpstr>
      <vt:lpstr>Ett ”non-profit” projekt </vt:lpstr>
      <vt:lpstr>Mitt arbetsrum före implementeringen</vt:lpstr>
      <vt:lpstr>        Implementering resor från Boden i norr till Ystad i söder 13/10, 2012 - 20/11, 2014        designer och sömnadsleverantörer sätts samman </vt:lpstr>
      <vt:lpstr>Dokumentation och forskning</vt:lpstr>
      <vt:lpstr>Spädbarnsfondens facebook  10 000 gilla och över 500 kommentarer på ett dygn</vt:lpstr>
      <vt:lpstr>Hedersomnämnande Design S,  Svensk Form designpris 2014</vt:lpstr>
      <vt:lpstr>Från ide´ till implementering - sju år non-profit projekt</vt:lpstr>
      <vt:lpstr>Tack till Innovation office Karolinska Institutet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marinady</dc:creator>
  <cp:lastModifiedBy>Ingela</cp:lastModifiedBy>
  <cp:revision>293</cp:revision>
  <cp:lastPrinted>2015-04-21T05:41:18Z</cp:lastPrinted>
  <dcterms:created xsi:type="dcterms:W3CDTF">2012-10-18T07:57:46Z</dcterms:created>
  <dcterms:modified xsi:type="dcterms:W3CDTF">2017-07-21T12:43:23Z</dcterms:modified>
</cp:coreProperties>
</file>